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3"/>
  </p:notesMasterIdLst>
  <p:sldIdLst>
    <p:sldId id="256" r:id="rId4"/>
    <p:sldId id="280" r:id="rId5"/>
    <p:sldId id="278" r:id="rId6"/>
    <p:sldId id="279" r:id="rId7"/>
    <p:sldId id="283" r:id="rId8"/>
    <p:sldId id="257" r:id="rId9"/>
    <p:sldId id="282" r:id="rId10"/>
    <p:sldId id="259" r:id="rId11"/>
    <p:sldId id="305" r:id="rId12"/>
    <p:sldId id="261" r:id="rId14"/>
    <p:sldId id="284" r:id="rId15"/>
    <p:sldId id="285" r:id="rId16"/>
    <p:sldId id="286" r:id="rId17"/>
    <p:sldId id="287" r:id="rId18"/>
    <p:sldId id="295" r:id="rId19"/>
    <p:sldId id="288" r:id="rId20"/>
    <p:sldId id="289" r:id="rId21"/>
    <p:sldId id="299" r:id="rId22"/>
    <p:sldId id="300" r:id="rId23"/>
    <p:sldId id="301" r:id="rId24"/>
    <p:sldId id="303" r:id="rId25"/>
    <p:sldId id="306" r:id="rId26"/>
    <p:sldId id="281"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qiu" initials="q"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7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gs" Target="tags/tag254.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一般认为，交感神经系统（SNS）餐周张力增加刺激BAT交感神经释放去甲肾上腺素，并通过b3-肾上腺素能受体（b3-ARs）激活规范cAMP-PKA（环AMP蛋白激酶A）信号传导。该途径激活脂肪分解、UCP1 和非颤抖产热</a:t>
            </a:r>
            <a:endParaRPr lang="zh-CN" altLang="en-US"/>
          </a:p>
          <a:p>
            <a:r>
              <a:rPr lang="zh-CN" altLang="en-US"/>
              <a:t>UCP1使电子传递链短路，允许线粒体膜电位转导为热量，使BAT成为能够在不增加体力活动的情况下改变哺乳动物能量消耗和燃料代谢的组织。</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a-c, </a:t>
            </a:r>
            <a:r>
              <a:rPr lang="zh-CN" altLang="en-US"/>
              <a:t>持续输注天然分泌素（996nmol/kg/天）、改良分泌素（326nmol/kg/天）、GLP1类似物(CEX51、30nmol/kg/天）或载体(20 mM柠檬酸）对代谢参数（如热量产生（A-C）、累积食物摄入量）的影响</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单餐摄入后血清分泌素水平增加（图6A）。单餐诱导的血浆分泌素水平的增加与BAT的餐后耗氧率和脂肪酸摄取率呈正相关（图6b和6C）。与安慰剂对照组相比，FDG-PET-CT扫描在两次分泌素注射后，通过BAT获得了分泌素生热作用的直接证据，显著提高了人BAT的血清分泌素水平（图S6D）和葡萄糖摄取（图6D）。总的来说，我们认为从小鼠到人，BAT通过分泌素激活引发的饱腹轴是保守的。</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8E113BDA-5A85-496B-A172-1BA1F553AA2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该基因编码的蛋白质是G蛋白偶联受体，属于胰高血糖素-VIP-促胰液素受体家族。它结合促胰液素，促胰液素是胰碳酸氢盐，电解质和容量分泌的最有效调节剂。促胰液素及其受体被认为与胰腺癌和自闭症有关。</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Propranolol: </a:t>
            </a:r>
            <a:r>
              <a:rPr lang="zh-CN" altLang="en-US"/>
              <a:t>一种</a:t>
            </a:r>
            <a:r>
              <a:rPr lang="en-US" altLang="zh-CN"/>
              <a:t>beta</a:t>
            </a:r>
            <a:r>
              <a:rPr lang="zh-CN" altLang="en-US"/>
              <a:t>受体阻断剂 nonselective b-AR</a:t>
            </a:r>
            <a:r>
              <a:rPr lang="en-US" altLang="zh-CN"/>
              <a:t> </a:t>
            </a:r>
            <a:r>
              <a:rPr lang="zh-CN" altLang="en-US"/>
              <a:t>antagonist</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a:t>
            </a:r>
            <a:r>
              <a:rPr lang="zh-CN" altLang="en-US"/>
              <a:t>禁食</a:t>
            </a:r>
            <a:r>
              <a:rPr lang="en-US" altLang="zh-CN"/>
              <a:t>18h </a:t>
            </a:r>
            <a:r>
              <a:rPr lang="zh-CN" altLang="en-US"/>
              <a:t>｜</a:t>
            </a:r>
            <a:r>
              <a:rPr lang="en-US" altLang="zh-CN"/>
              <a:t> </a:t>
            </a:r>
            <a:r>
              <a:rPr lang="zh-CN" altLang="en-US"/>
              <a:t>禁食</a:t>
            </a:r>
            <a:r>
              <a:rPr lang="en-US" altLang="zh-CN"/>
              <a:t>17h</a:t>
            </a:r>
            <a:r>
              <a:rPr lang="zh-CN" altLang="en-US"/>
              <a:t>后喂食</a:t>
            </a:r>
            <a:r>
              <a:rPr lang="en-US" altLang="zh-CN"/>
              <a:t>1h  </a:t>
            </a:r>
            <a:r>
              <a:rPr lang="zh-CN" altLang="en-US"/>
              <a:t>血浆中</a:t>
            </a:r>
            <a:r>
              <a:rPr lang="en-US" altLang="zh-CN"/>
              <a:t>secretin</a:t>
            </a:r>
            <a:r>
              <a:rPr lang="zh-CN" altLang="en-US"/>
              <a:t>水平</a:t>
            </a:r>
            <a:endParaRPr lang="zh-CN" altLang="en-US"/>
          </a:p>
          <a:p>
            <a:r>
              <a:rPr lang="en-US" altLang="zh-CN"/>
              <a:t>b, </a:t>
            </a:r>
            <a:r>
              <a:rPr lang="zh-CN" altLang="en-US"/>
              <a:t>横坐标：</a:t>
            </a:r>
            <a:r>
              <a:rPr lang="en-US" altLang="zh-CN"/>
              <a:t>fed, </a:t>
            </a:r>
            <a:r>
              <a:rPr lang="zh-CN" altLang="en-US"/>
              <a:t>任意时刻喂食</a:t>
            </a:r>
            <a:r>
              <a:rPr lang="en-US" altLang="zh-CN"/>
              <a:t>1h</a:t>
            </a:r>
            <a:r>
              <a:rPr lang="zh-CN" altLang="en-US"/>
              <a:t>；</a:t>
            </a:r>
            <a:r>
              <a:rPr lang="en-US" altLang="zh-CN"/>
              <a:t>fasted, </a:t>
            </a:r>
            <a:r>
              <a:rPr lang="zh-CN" altLang="en-US"/>
              <a:t>在</a:t>
            </a:r>
            <a:r>
              <a:rPr lang="en-US" altLang="zh-CN"/>
              <a:t>refeeding</a:t>
            </a:r>
            <a:r>
              <a:rPr lang="zh-CN" altLang="en-US"/>
              <a:t>前</a:t>
            </a:r>
            <a:r>
              <a:rPr lang="en-US" altLang="zh-CN"/>
              <a:t>1h</a:t>
            </a:r>
            <a:r>
              <a:rPr lang="zh-CN" altLang="en-US"/>
              <a:t>；</a:t>
            </a:r>
            <a:r>
              <a:rPr lang="en-US" altLang="zh-CN"/>
              <a:t>refed, refeeding</a:t>
            </a:r>
            <a:r>
              <a:rPr lang="zh-CN" altLang="en-US"/>
              <a:t>之后的</a:t>
            </a:r>
            <a:r>
              <a:rPr lang="en-US" altLang="zh-CN"/>
              <a:t>1h</a:t>
            </a:r>
            <a:endParaRPr lang="en-US" altLang="zh-CN"/>
          </a:p>
          <a:p>
            <a:r>
              <a:rPr lang="en-US" altLang="zh-CN"/>
              <a:t>c, </a:t>
            </a:r>
            <a:r>
              <a:rPr lang="zh-CN" altLang="en-US"/>
              <a:t>重新喂食前，分别注射</a:t>
            </a:r>
            <a:r>
              <a:rPr lang="en-US" altLang="zh-CN"/>
              <a:t>5 nmol pbs</a:t>
            </a:r>
            <a:r>
              <a:rPr lang="zh-CN" altLang="en-US"/>
              <a:t>或</a:t>
            </a:r>
            <a:r>
              <a:rPr lang="en-US" altLang="zh-CN"/>
              <a:t>secretin</a:t>
            </a:r>
            <a:r>
              <a:rPr lang="zh-CN" altLang="en-US"/>
              <a:t>，再喂食的前</a:t>
            </a:r>
            <a:r>
              <a:rPr lang="en-US" altLang="zh-CN"/>
              <a:t>2</a:t>
            </a:r>
            <a:r>
              <a:rPr lang="zh-CN" altLang="en-US"/>
              <a:t>小时内，</a:t>
            </a:r>
            <a:r>
              <a:rPr lang="en-US" altLang="zh-CN"/>
              <a:t>secretin</a:t>
            </a:r>
            <a:r>
              <a:rPr lang="zh-CN" altLang="en-US"/>
              <a:t>组的摄食明显减少，但之后差距不大，猜测其半衰期较短</a:t>
            </a:r>
            <a:endParaRPr lang="zh-CN" altLang="en-US"/>
          </a:p>
          <a:p>
            <a:r>
              <a:rPr lang="en-US" altLang="zh-CN"/>
              <a:t>d-e, </a:t>
            </a:r>
            <a:r>
              <a:rPr lang="zh-CN" altLang="en-US"/>
              <a:t>比较了分泌素对UCP1 WT和KO小鼠食物摄入量的影响。值得注意的是，UCP1-KO小鼠的分泌素对食物摄入量的抑制作用减弱（图3d和3E）。</a:t>
            </a:r>
            <a:endParaRPr lang="zh-CN" altLang="en-US"/>
          </a:p>
          <a:p>
            <a:r>
              <a:rPr lang="zh-CN" altLang="en-US" b="1"/>
              <a:t>分泌素诱导的BAT产热加速了饱足。这种饱腹感效应可以是通过直接激活BAT或通过分泌素激活对BAT的交感神经输出的中枢效应来介导的。</a:t>
            </a:r>
            <a:endParaRPr lang="zh-CN" altLang="en-US" b="1"/>
          </a:p>
          <a:p>
            <a:r>
              <a:rPr lang="en-US" altLang="zh-CN"/>
              <a:t>f-h, </a:t>
            </a:r>
            <a:r>
              <a:rPr lang="zh-CN" altLang="en-US"/>
              <a:t>b3-AR激动剂CL-316243（CL）处理，</a:t>
            </a:r>
            <a:r>
              <a:rPr lang="en-US" altLang="zh-CN"/>
              <a:t>secretin</a:t>
            </a:r>
            <a:r>
              <a:rPr lang="zh-CN" altLang="en-US"/>
              <a:t>影响增大</a:t>
            </a:r>
            <a:r>
              <a:rPr lang="en-US" altLang="zh-CN"/>
              <a:t>   </a:t>
            </a:r>
            <a:r>
              <a:rPr lang="zh-CN" altLang="en-US">
                <a:sym typeface="+mn-ea"/>
              </a:rPr>
              <a:t>食物摄入量（图3F-3H）</a:t>
            </a:r>
            <a:endParaRPr lang="zh-CN" altLang="en-US"/>
          </a:p>
          <a:p>
            <a:endParaRPr lang="zh-CN" altLang="en-US"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i-p, </a:t>
            </a:r>
            <a:r>
              <a:rPr lang="zh-CN" altLang="en-US">
                <a:sym typeface="+mn-ea"/>
              </a:rPr>
              <a:t>分泌素对食物摄入量（图3F-3H）和BAT温度（图3I-3P）的影响在用心得安预处理的小鼠中仍然保留。</a:t>
            </a:r>
            <a:endParaRPr lang="zh-CN" altLang="en-US"/>
          </a:p>
          <a:p>
            <a:r>
              <a:rPr lang="zh-CN" altLang="en-US" b="1">
                <a:sym typeface="+mn-ea"/>
              </a:rPr>
              <a:t>分泌素直接激活BAT，而不依赖于传出的交感神经支配。与之前的研究结果一致（Grujic等人，1997；Susulic等人，1995），肾上腺素能信号（CL）激活BAT也会导致食欲的抑制，这表明饱腹感是BAT产热的一般结果。</a:t>
            </a:r>
            <a:endParaRPr lang="zh-CN" altLang="en-US" b="1">
              <a:sym typeface="+mn-ea"/>
            </a:endParaRPr>
          </a:p>
          <a:p>
            <a:endParaRPr lang="zh-CN" altLang="en-US" b="1">
              <a:sym typeface="+mn-ea"/>
            </a:endParaRPr>
          </a:p>
          <a:p>
            <a:r>
              <a:rPr lang="en-US" altLang="zh-CN" b="1"/>
              <a:t>propranolol</a:t>
            </a:r>
            <a:r>
              <a:rPr lang="zh-CN" altLang="en-US" b="1"/>
              <a:t>使</a:t>
            </a:r>
            <a:r>
              <a:rPr lang="en-US" altLang="zh-CN" b="1"/>
              <a:t>CL-induced Tibat</a:t>
            </a:r>
            <a:r>
              <a:rPr lang="zh-CN" altLang="en-US" b="1"/>
              <a:t>延迟升高，但对</a:t>
            </a:r>
            <a:r>
              <a:rPr lang="en-US" altLang="zh-CN" b="1"/>
              <a:t>secretin-induced</a:t>
            </a:r>
            <a:r>
              <a:rPr lang="zh-CN" altLang="en-US" b="1"/>
              <a:t>不</a:t>
            </a:r>
            <a:r>
              <a:rPr lang="en-US" altLang="zh-CN" b="1"/>
              <a:t>delay</a:t>
            </a:r>
            <a:endParaRPr lang="zh-CN" altLang="en-US" b="1"/>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pomc</a:t>
            </a:r>
            <a:r>
              <a:rPr lang="zh-CN" altLang="en-US"/>
              <a:t>，抑制食欲的基因水平下调</a:t>
            </a:r>
            <a:endParaRPr lang="zh-CN" altLang="en-US"/>
          </a:p>
          <a:p>
            <a:r>
              <a:rPr lang="en-US" altLang="zh-CN"/>
              <a:t>agrp</a:t>
            </a:r>
            <a:r>
              <a:rPr lang="zh-CN" altLang="en-US"/>
              <a:t>，促食欲的上调</a:t>
            </a:r>
            <a:endParaRPr lang="zh-CN" altLang="en-US"/>
          </a:p>
          <a:p>
            <a:r>
              <a:rPr lang="en-US" altLang="zh-CN"/>
              <a:t>trpv-1</a:t>
            </a:r>
            <a:r>
              <a:rPr lang="zh-CN" altLang="en-US"/>
              <a:t>，</a:t>
            </a:r>
            <a:r>
              <a:rPr lang="en-US" altLang="zh-CN"/>
              <a:t>pomc</a:t>
            </a:r>
            <a:r>
              <a:rPr lang="zh-CN" altLang="en-US"/>
              <a:t>的受体，在WT的下丘脑中表达上调，而在UCP1-KO小鼠中表达不上调</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UCP1-KO小鼠在进食行为上表现出显著的改变，即餐数减少、餐量和餐时间增加、餐间回合长度减少，而总食物摄入量与WT小鼠相似</a:t>
            </a:r>
            <a:endParaRPr lang="zh-CN" altLang="en-US"/>
          </a:p>
          <a:p>
            <a:r>
              <a:rPr lang="zh-CN" altLang="en-US"/>
              <a:t>对黑暗期（n = 12）的总食物摄入量(V)、餐数(W)、平均餐量(X)、平均餐时间(Y)和平均餐间回合时间(Z)进行量化。</a:t>
            </a:r>
            <a:endParaRPr lang="zh-CN" altLang="en-US"/>
          </a:p>
          <a:p>
            <a:r>
              <a:rPr lang="zh-CN" altLang="en-US" b="1"/>
              <a:t>综上所述，分泌素通过直接激活BAT产热来抑制食物摄入，从而传递了BAT在控制饱足感方面的一种未被重视的功能。</a:t>
            </a:r>
            <a:endParaRPr lang="zh-CN" altLang="en-US"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a:t>一种多克隆分泌素抗体来中和分泌素的内源性活性。在体外测试中，该抗体完全中和了纯化的分泌素以及内源性血源性分泌素介导的SCTR信号的激活</a:t>
            </a:r>
            <a:endParaRPr lang="zh-CN" altLang="en-US" b="1"/>
          </a:p>
          <a:p>
            <a:r>
              <a:rPr lang="en-US" altLang="zh-CN"/>
              <a:t>a-b, 与用同型样抗GFP抗体处理的小鼠相比，用分泌素抗体预处理的小鼠中iBAT温度的升高明显减弱（图4a和4B）。</a:t>
            </a:r>
            <a:endParaRPr lang="en-US" altLang="zh-CN"/>
          </a:p>
          <a:p>
            <a:r>
              <a:rPr lang="en-US" altLang="zh-CN"/>
              <a:t>c-e, 该抗体还增加了在再喂养的早期阶段的食物摄入量</a:t>
            </a:r>
            <a:endParaRPr lang="en-US" altLang="zh-CN"/>
          </a:p>
          <a:p>
            <a:r>
              <a:rPr lang="en-US" altLang="zh-CN"/>
              <a:t>f, iBAT温度的升高与食物摄入量之间呈负相关（图4F）</a:t>
            </a:r>
            <a:endParaRPr lang="en-US" altLang="zh-CN" b="1"/>
          </a:p>
          <a:p>
            <a:r>
              <a:rPr lang="en-US" altLang="zh-CN" b="1"/>
              <a:t>我们的研究结果证明了一种新的内分泌肠道分泌素-bat脑轴在食物摄入的急性控制中。</a:t>
            </a:r>
            <a:endParaRPr lang="en-US" altLang="zh-CN" b="1"/>
          </a:p>
          <a:p>
            <a:endParaRPr lang="en-US" altLang="zh-CN" b="1"/>
          </a:p>
          <a:p>
            <a:r>
              <a:rPr lang="en-US" altLang="zh-CN"/>
              <a:t>g-k, 通过分析在自由喂养条件下用分泌素抗体处理的WT小鼠的进食行为，我们发现这些WT小鼠通过增加进食量和延长进食时间来复制了UCP1-KO小鼠（图4G-4K）</a:t>
            </a:r>
            <a:r>
              <a:rPr lang="zh-CN" altLang="en-US"/>
              <a:t>即通过抗体抑制</a:t>
            </a:r>
            <a:r>
              <a:rPr lang="en-US" altLang="zh-CN"/>
              <a:t>SCT</a:t>
            </a:r>
            <a:r>
              <a:rPr lang="zh-CN" altLang="en-US"/>
              <a:t>的小鼠表现出和</a:t>
            </a:r>
            <a:r>
              <a:rPr lang="en-US" altLang="zh-CN"/>
              <a:t>UCP1-KO</a:t>
            </a:r>
            <a:r>
              <a:rPr lang="zh-CN" altLang="en-US"/>
              <a:t>小鼠相似的行为</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长期饮食诱导的肥胖小鼠（DIO）分别注入天然人类分泌素（天然分泌素）和改良的人类分泌素类似物（修饰分泌素）。在室温下对DIO小鼠进行的第一个实验中，改良的分泌素导致了累积食物摄入量的小幅短暂减少（图S6A）和体重增加（图S6B）。治疗2周后，经修饰分泌素处理的小鼠的体脂质量略低。这并没有反映在较低的体重上，因为这些小鼠的瘦质量略有增加（图S6C）。</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image" Target="../media/image6.png"/><Relationship Id="rId6" Type="http://schemas.openxmlformats.org/officeDocument/2006/relationships/tags" Target="../tags/tag11.xml"/><Relationship Id="rId5" Type="http://schemas.openxmlformats.org/officeDocument/2006/relationships/image" Target="../media/image5.png"/><Relationship Id="rId4" Type="http://schemas.openxmlformats.org/officeDocument/2006/relationships/tags" Target="../tags/tag10.xml"/><Relationship Id="rId3" Type="http://schemas.openxmlformats.org/officeDocument/2006/relationships/image" Target="../media/image4.png"/><Relationship Id="rId2" Type="http://schemas.openxmlformats.org/officeDocument/2006/relationships/tags" Target="../tags/tag9.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image" Target="../media/image8.png"/><Relationship Id="rId6" Type="http://schemas.openxmlformats.org/officeDocument/2006/relationships/tags" Target="../tags/tag19.xml"/><Relationship Id="rId5" Type="http://schemas.openxmlformats.org/officeDocument/2006/relationships/image" Target="../media/image7.png"/><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image" Target="../media/image6.png"/><Relationship Id="rId6" Type="http://schemas.openxmlformats.org/officeDocument/2006/relationships/tags" Target="../tags/tag26.xml"/><Relationship Id="rId5" Type="http://schemas.openxmlformats.org/officeDocument/2006/relationships/image" Target="../media/image5.png"/><Relationship Id="rId4" Type="http://schemas.openxmlformats.org/officeDocument/2006/relationships/tags" Target="../tags/tag25.xml"/><Relationship Id="rId3" Type="http://schemas.openxmlformats.org/officeDocument/2006/relationships/image" Target="../media/image4.png"/><Relationship Id="rId2" Type="http://schemas.openxmlformats.org/officeDocument/2006/relationships/tags" Target="../tags/tag24.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image" Target="../media/image6.png"/><Relationship Id="rId6" Type="http://schemas.openxmlformats.org/officeDocument/2006/relationships/tags" Target="../tags/tag35.xml"/><Relationship Id="rId5" Type="http://schemas.openxmlformats.org/officeDocument/2006/relationships/image" Target="../media/image5.png"/><Relationship Id="rId4" Type="http://schemas.openxmlformats.org/officeDocument/2006/relationships/tags" Target="../tags/tag34.xml"/><Relationship Id="rId3" Type="http://schemas.openxmlformats.org/officeDocument/2006/relationships/image" Target="../media/image4.png"/><Relationship Id="rId2" Type="http://schemas.openxmlformats.org/officeDocument/2006/relationships/tags" Target="../tags/tag33.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image" Target="../media/image10.png"/><Relationship Id="rId5" Type="http://schemas.openxmlformats.org/officeDocument/2006/relationships/tags" Target="../tags/tag46.xml"/><Relationship Id="rId4" Type="http://schemas.openxmlformats.org/officeDocument/2006/relationships/image" Target="../media/image9.png"/><Relationship Id="rId3" Type="http://schemas.openxmlformats.org/officeDocument/2006/relationships/tags" Target="../tags/tag45.xml"/><Relationship Id="rId2" Type="http://schemas.openxmlformats.org/officeDocument/2006/relationships/tags" Target="../tags/tag44.xml"/><Relationship Id="rId10" Type="http://schemas.openxmlformats.org/officeDocument/2006/relationships/tags" Target="../tags/tag5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image" Target="../media/image6.png"/><Relationship Id="rId6" Type="http://schemas.openxmlformats.org/officeDocument/2006/relationships/tags" Target="../tags/tag56.xml"/><Relationship Id="rId5" Type="http://schemas.openxmlformats.org/officeDocument/2006/relationships/image" Target="../media/image5.png"/><Relationship Id="rId4" Type="http://schemas.openxmlformats.org/officeDocument/2006/relationships/tags" Target="../tags/tag55.xml"/><Relationship Id="rId3" Type="http://schemas.openxmlformats.org/officeDocument/2006/relationships/image" Target="../media/image4.png"/><Relationship Id="rId2" Type="http://schemas.openxmlformats.org/officeDocument/2006/relationships/tags" Target="../tags/tag54.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media/image6.png"/><Relationship Id="rId6" Type="http://schemas.openxmlformats.org/officeDocument/2006/relationships/tags" Target="../tags/tag65.xml"/><Relationship Id="rId5" Type="http://schemas.openxmlformats.org/officeDocument/2006/relationships/image" Target="../media/image5.png"/><Relationship Id="rId4" Type="http://schemas.openxmlformats.org/officeDocument/2006/relationships/tags" Target="../tags/tag64.xml"/><Relationship Id="rId3" Type="http://schemas.openxmlformats.org/officeDocument/2006/relationships/image" Target="../media/image4.png"/><Relationship Id="rId2" Type="http://schemas.openxmlformats.org/officeDocument/2006/relationships/tags" Target="../tags/tag63.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6.png"/><Relationship Id="rId6" Type="http://schemas.openxmlformats.org/officeDocument/2006/relationships/tags" Target="../tags/tag73.xml"/><Relationship Id="rId5" Type="http://schemas.openxmlformats.org/officeDocument/2006/relationships/image" Target="../media/image5.png"/><Relationship Id="rId4" Type="http://schemas.openxmlformats.org/officeDocument/2006/relationships/tags" Target="../tags/tag72.xml"/><Relationship Id="rId3" Type="http://schemas.openxmlformats.org/officeDocument/2006/relationships/image" Target="../media/image4.png"/><Relationship Id="rId2" Type="http://schemas.openxmlformats.org/officeDocument/2006/relationships/tags" Target="../tags/tag71.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image" Target="../media/image12.png"/><Relationship Id="rId6" Type="http://schemas.openxmlformats.org/officeDocument/2006/relationships/tags" Target="../tags/tag80.xml"/><Relationship Id="rId5" Type="http://schemas.openxmlformats.org/officeDocument/2006/relationships/image" Target="../media/image11.png"/><Relationship Id="rId4" Type="http://schemas.openxmlformats.org/officeDocument/2006/relationships/tags" Target="../tags/tag79.xml"/><Relationship Id="rId3" Type="http://schemas.openxmlformats.org/officeDocument/2006/relationships/image" Target="../media/image4.png"/><Relationship Id="rId2" Type="http://schemas.openxmlformats.org/officeDocument/2006/relationships/tags" Target="../tags/tag78.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image" Target="../media/image6.png"/><Relationship Id="rId6" Type="http://schemas.openxmlformats.org/officeDocument/2006/relationships/tags" Target="../tags/tag88.xml"/><Relationship Id="rId5" Type="http://schemas.openxmlformats.org/officeDocument/2006/relationships/image" Target="../media/image5.png"/><Relationship Id="rId4" Type="http://schemas.openxmlformats.org/officeDocument/2006/relationships/tags" Target="../tags/tag87.xml"/><Relationship Id="rId3" Type="http://schemas.openxmlformats.org/officeDocument/2006/relationships/image" Target="../media/image4.png"/><Relationship Id="rId2" Type="http://schemas.openxmlformats.org/officeDocument/2006/relationships/tags" Target="../tags/tag86.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image" Target="../media/image6.png"/><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4.png"/><Relationship Id="rId2" Type="http://schemas.openxmlformats.org/officeDocument/2006/relationships/tags" Target="../tags/tag93.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image" Target="../media/image5.png"/><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image" Target="../media/image4.png"/><Relationship Id="rId2" Type="http://schemas.openxmlformats.org/officeDocument/2006/relationships/tags" Target="../tags/tag101.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image" Target="../media/image6.png"/><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image" Target="../media/image4.png"/><Relationship Id="rId2" Type="http://schemas.openxmlformats.org/officeDocument/2006/relationships/tags" Target="../tags/tag110.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5.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image" Target="../media/image4.png"/><Relationship Id="rId2" Type="http://schemas.openxmlformats.org/officeDocument/2006/relationships/tags" Target="../tags/tag119.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image" Target="../media/image6.png"/><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image" Target="../media/image4.png"/><Relationship Id="rId2" Type="http://schemas.openxmlformats.org/officeDocument/2006/relationships/tags" Target="../tags/tag128.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image" Target="../media/image5.png"/><Relationship Id="rId7" Type="http://schemas.openxmlformats.org/officeDocument/2006/relationships/tags" Target="../tags/tag142.xml"/><Relationship Id="rId6" Type="http://schemas.openxmlformats.org/officeDocument/2006/relationships/image" Target="../media/image6.png"/><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image" Target="../media/image4.png"/><Relationship Id="rId2" Type="http://schemas.openxmlformats.org/officeDocument/2006/relationships/tags" Target="../tags/tag139.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descr="/Users/wangweisen/Desktop/封面页_设计模板3.jpg封面页_设计模板3"/>
          <p:cNvPicPr>
            <a:picLocks noChangeAspect="1"/>
          </p:cNvPicPr>
          <p:nvPr>
            <p:custDataLst>
              <p:tags r:id="rId2"/>
            </p:custDataLst>
          </p:nvPr>
        </p:nvPicPr>
        <p:blipFill>
          <a:blip r:embed="rId3"/>
          <a:srcRect/>
          <a:stretch>
            <a:fillRect/>
          </a:stretch>
        </p:blipFill>
        <p:spPr>
          <a:xfrm>
            <a:off x="0" y="0"/>
            <a:ext cx="12192000" cy="6858000"/>
          </a:xfrm>
          <a:prstGeom prst="rect">
            <a:avLst/>
          </a:prstGeom>
        </p:spPr>
      </p:pic>
      <p:pic>
        <p:nvPicPr>
          <p:cNvPr id="5" name="图片 4" descr="/Users/wangweisen/Desktop/红.png红"/>
          <p:cNvPicPr/>
          <p:nvPr>
            <p:custDataLst>
              <p:tags r:id="rId4"/>
            </p:custDataLst>
          </p:nvPr>
        </p:nvPicPr>
        <p:blipFill>
          <a:blip r:embed="rId5"/>
          <a:srcRect/>
          <a:stretch>
            <a:fillRect/>
          </a:stretch>
        </p:blipFill>
        <p:spPr>
          <a:xfrm>
            <a:off x="0" y="3505765"/>
            <a:ext cx="5016076" cy="3352235"/>
          </a:xfrm>
          <a:prstGeom prst="rect">
            <a:avLst/>
          </a:prstGeom>
        </p:spPr>
      </p:pic>
      <p:pic>
        <p:nvPicPr>
          <p:cNvPr id="7" name="image 102" descr="/Users/wangweisen/Desktop/绿.png绿"/>
          <p:cNvPicPr>
            <a:picLocks noChangeAspect="1"/>
          </p:cNvPicPr>
          <p:nvPr>
            <p:custDataLst>
              <p:tags r:id="rId6"/>
            </p:custDataLst>
          </p:nvPr>
        </p:nvPicPr>
        <p:blipFill>
          <a:blip r:embed="rId7"/>
          <a:srcRect/>
          <a:stretch>
            <a:fillRect/>
          </a:stretch>
        </p:blipFill>
        <p:spPr>
          <a:xfrm>
            <a:off x="8750300" y="0"/>
            <a:ext cx="3441700" cy="3048002"/>
          </a:xfrm>
          <a:prstGeom prst="rect">
            <a:avLst/>
          </a:prstGeom>
        </p:spPr>
      </p:pic>
      <p:sp>
        <p:nvSpPr>
          <p:cNvPr id="16" name="日期占位符 15"/>
          <p:cNvSpPr>
            <a:spLocks noGrp="1"/>
          </p:cNvSpPr>
          <p:nvPr>
            <p:ph type="dt" sz="half" idx="10"/>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2" name="标题 1"/>
          <p:cNvSpPr/>
          <p:nvPr>
            <p:ph type="ctrTitle" idx="1" hasCustomPrompt="1"/>
            <p:custDataLst>
              <p:tags r:id="rId11"/>
            </p:custDataLst>
          </p:nvPr>
        </p:nvSpPr>
        <p:spPr>
          <a:xfrm>
            <a:off x="1514529" y="2302074"/>
            <a:ext cx="9162936" cy="1278890"/>
          </a:xfrm>
          <a:noFill/>
        </p:spPr>
        <p:txBody>
          <a:bodyPr vert="horz" wrap="square" lIns="91440" tIns="45720" rIns="0" bIns="4572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6600" b="0" i="0" u="none" strike="noStrike" kern="1200" cap="none" spc="0" normalizeH="0" baseline="0" noProof="1">
                <a:solidFill>
                  <a:schemeClr val="accent1">
                    <a:lumMod val="75000"/>
                  </a:schemeClr>
                </a:solidFill>
                <a:uFillTx/>
                <a:latin typeface="Arial" panose="020B0604020202020204" pitchFamily="34" charset="0"/>
                <a:ea typeface="汉仪菱心体简" panose="02010400000101010101" charset="-122"/>
                <a:cs typeface="汉仪旗黑-90S" panose="00020600040101010101" charset="-122"/>
              </a:defRPr>
            </a:lvl1pPr>
          </a:lstStyle>
          <a:p>
            <a:pPr lvl="0"/>
            <a:r>
              <a:rPr>
                <a:sym typeface="+mn-ea"/>
              </a:rPr>
              <a:t>编辑标题</a:t>
            </a:r>
            <a:endParaRPr>
              <a:sym typeface="+mn-ea"/>
            </a:endParaRPr>
          </a:p>
        </p:txBody>
      </p:sp>
      <p:sp>
        <p:nvSpPr>
          <p:cNvPr id="4" name="文本占位符 2"/>
          <p:cNvSpPr/>
          <p:nvPr>
            <p:ph type="body" idx="2" hasCustomPrompt="1"/>
            <p:custDataLst>
              <p:tags r:id="rId12"/>
            </p:custDataLst>
          </p:nvPr>
        </p:nvSpPr>
        <p:spPr>
          <a:xfrm>
            <a:off x="1633909" y="3693359"/>
            <a:ext cx="8924176" cy="862554"/>
          </a:xfrm>
          <a:noFill/>
        </p:spPr>
        <p:txBody>
          <a:bodyPr vert="horz" wrap="square" lIns="0" tIns="0" rIns="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2500" normalizeH="0" baseline="0" noProof="1">
                <a:solidFill>
                  <a:schemeClr val="accent1">
                    <a:lumMod val="75000"/>
                  </a:schemeClr>
                </a:solidFill>
                <a:uFillTx/>
                <a:latin typeface="Arial" panose="020B0604020202020204" pitchFamily="34" charset="0"/>
                <a:ea typeface="汉仪中简黑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8" name="图片 7"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7" name="图片 6"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81" y="318"/>
            <a:ext cx="12191437" cy="6857682"/>
          </a:xfrm>
          <a:prstGeom prst="rect">
            <a:avLst/>
          </a:prstGeom>
        </p:spPr>
      </p:pic>
      <p:pic>
        <p:nvPicPr>
          <p:cNvPr id="3" name="图片 2" descr="未标题-1"/>
          <p:cNvPicPr/>
          <p:nvPr>
            <p:custDataLst>
              <p:tags r:id="rId4"/>
            </p:custDataLst>
          </p:nvPr>
        </p:nvPicPr>
        <p:blipFill>
          <a:blip r:embed="rId5"/>
          <a:stretch>
            <a:fillRect/>
          </a:stretch>
        </p:blipFill>
        <p:spPr>
          <a:xfrm>
            <a:off x="-6349" y="1946"/>
            <a:ext cx="2025530" cy="6854109"/>
          </a:xfrm>
          <a:prstGeom prst="rect">
            <a:avLst/>
          </a:prstGeom>
        </p:spPr>
      </p:pic>
      <p:pic>
        <p:nvPicPr>
          <p:cNvPr id="2" name="图片 1" descr="未标题-2"/>
          <p:cNvPicPr>
            <a:picLocks noChangeAspect="1"/>
          </p:cNvPicPr>
          <p:nvPr>
            <p:custDataLst>
              <p:tags r:id="rId6"/>
            </p:custDataLst>
          </p:nvPr>
        </p:nvPicPr>
        <p:blipFill>
          <a:blip r:embed="rId7"/>
          <a:stretch>
            <a:fillRect/>
          </a:stretch>
        </p:blipFill>
        <p:spPr>
          <a:xfrm>
            <a:off x="381740" y="2503481"/>
            <a:ext cx="3268823" cy="4357684"/>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
        <p:nvSpPr>
          <p:cNvPr id="8" name="标题 1"/>
          <p:cNvSpPr/>
          <p:nvPr>
            <p:ph type="ctrTitle" idx="1" hasCustomPrompt="1"/>
            <p:custDataLst>
              <p:tags r:id="rId11"/>
            </p:custDataLst>
          </p:nvPr>
        </p:nvSpPr>
        <p:spPr>
          <a:xfrm>
            <a:off x="3461923" y="3751393"/>
            <a:ext cx="8316557" cy="1028208"/>
          </a:xfrm>
          <a:noFill/>
        </p:spPr>
        <p:txBody>
          <a:bodyPr vert="horz" wrap="square" lIns="101600" tIns="38100" rIns="76200" bIns="38100" rtlCol="0" anchor="t" anchorCtr="0">
            <a:normAutofit/>
          </a:bodyPr>
          <a:lstStyle>
            <a:lvl1pPr marL="0" marR="0" algn="ctr" defTabSz="914400" rtl="0" eaLnBrk="1" fontAlgn="auto" latinLnBrk="0" hangingPunct="1">
              <a:lnSpc>
                <a:spcPct val="100000"/>
              </a:lnSpc>
              <a:spcBef>
                <a:spcPct val="0"/>
              </a:spcBef>
              <a:buClrTx/>
              <a:buSzTx/>
              <a:buFontTx/>
              <a:buNone/>
              <a:defRPr kumimoji="0" lang="zh-CN" altLang="en-US" sz="5400" b="0" i="0" u="none" strike="noStrike" kern="1200" cap="none" spc="300" normalizeH="0" baseline="0" noProof="1" dirty="0">
                <a:solidFill>
                  <a:schemeClr val="accent1">
                    <a:lumMod val="75000"/>
                  </a:schemeClr>
                </a:solidFill>
                <a:uFillTx/>
                <a:latin typeface="Arial" panose="020B0604020202020204" pitchFamily="34" charset="0"/>
                <a:ea typeface="汉仪菱心体简" panose="02010400000101010101" charset="-122"/>
                <a:cs typeface="+mn-cs"/>
              </a:defRPr>
            </a:lvl1pPr>
          </a:lstStyle>
          <a:p>
            <a:pPr lvl="0"/>
            <a:r>
              <a:rPr>
                <a:sym typeface="+mn-ea"/>
              </a:rPr>
              <a:t>编辑标题</a:t>
            </a:r>
            <a:endParaRPr>
              <a:sym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9" name="图片 8"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8" name="图片 7"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中简黑简" panose="00020600040101010101" charset="-122"/>
              </a:defRPr>
            </a:lvl1pPr>
            <a:lvl2pPr eaLnBrk="1" fontAlgn="auto" latinLnBrk="0" hangingPunct="1">
              <a:defRPr sz="1600">
                <a:solidFill>
                  <a:schemeClr val="tx1"/>
                </a:solidFill>
                <a:latin typeface="Arial" panose="020B0604020202020204" pitchFamily="34" charset="0"/>
                <a:ea typeface="汉仪中简黑简" panose="00020600040101010101" charset="-122"/>
              </a:defRPr>
            </a:lvl2pPr>
            <a:lvl3pPr eaLnBrk="1" fontAlgn="auto" latinLnBrk="0" hangingPunct="1">
              <a:defRPr sz="1600">
                <a:solidFill>
                  <a:schemeClr val="tx1"/>
                </a:solidFill>
                <a:latin typeface="Arial" panose="020B0604020202020204" pitchFamily="34" charset="0"/>
                <a:ea typeface="汉仪中简黑简" panose="00020600040101010101" charset="-122"/>
              </a:defRPr>
            </a:lvl3pPr>
            <a:lvl4pPr eaLnBrk="1" fontAlgn="auto" latinLnBrk="0" hangingPunct="1">
              <a:defRPr sz="1600">
                <a:solidFill>
                  <a:schemeClr val="tx1"/>
                </a:solidFill>
                <a:latin typeface="Arial" panose="020B0604020202020204" pitchFamily="34" charset="0"/>
                <a:ea typeface="汉仪中简黑简" panose="00020600040101010101" charset="-122"/>
              </a:defRPr>
            </a:lvl4pPr>
            <a:lvl5pPr eaLnBrk="1" fontAlgn="auto" latinLnBrk="0" hangingPunct="1">
              <a:defRPr sz="160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11" name="图片 10"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10" name="图片 9"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中简黑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p:custDataLst>
              <p:tags r:id="rId2"/>
            </p:custDataLst>
          </p:nvPr>
        </p:nvSpPr>
        <p:spPr>
          <a:xfrm>
            <a:off x="-953" y="-318"/>
            <a:ext cx="12192635" cy="685863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lumMod val="75000"/>
                  <a:lumOff val="25000"/>
                </a:schemeClr>
              </a:solidFill>
              <a:latin typeface="汉仪旗黑" panose="00020600040101010101" charset="-122"/>
              <a:ea typeface="汉仪旗黑" panose="00020600040101010101" charset="-122"/>
            </a:endParaRPr>
          </a:p>
        </p:txBody>
      </p:sp>
      <p:pic>
        <p:nvPicPr>
          <p:cNvPr id="6" name="图片 5" descr="小"/>
          <p:cNvPicPr>
            <a:picLocks noChangeAspect="1"/>
          </p:cNvPicPr>
          <p:nvPr>
            <p:custDataLst>
              <p:tags r:id="rId3"/>
            </p:custDataLst>
          </p:nvPr>
        </p:nvPicPr>
        <p:blipFill>
          <a:blip r:embed="rId4"/>
          <a:stretch>
            <a:fillRect/>
          </a:stretch>
        </p:blipFill>
        <p:spPr>
          <a:xfrm>
            <a:off x="0" y="5387933"/>
            <a:ext cx="2132838" cy="1470067"/>
          </a:xfrm>
          <a:prstGeom prst="rect">
            <a:avLst/>
          </a:prstGeom>
        </p:spPr>
      </p:pic>
      <p:pic>
        <p:nvPicPr>
          <p:cNvPr id="8" name="图片 7" descr="/Users/wangweisen/Desktop/大.png大"/>
          <p:cNvPicPr>
            <a:picLocks noChangeAspect="1"/>
          </p:cNvPicPr>
          <p:nvPr>
            <p:custDataLst>
              <p:tags r:id="rId5"/>
            </p:custDataLst>
          </p:nvPr>
        </p:nvPicPr>
        <p:blipFill>
          <a:blip r:embed="rId6"/>
          <a:srcRect/>
          <a:stretch>
            <a:fillRect/>
          </a:stretch>
        </p:blipFill>
        <p:spPr>
          <a:xfrm>
            <a:off x="7444740" y="0"/>
            <a:ext cx="4747260" cy="4412163"/>
          </a:xfrm>
          <a:prstGeom prst="rect">
            <a:avLst/>
          </a:prstGeom>
        </p:spPr>
      </p:pic>
      <p:sp>
        <p:nvSpPr>
          <p:cNvPr id="2" name="标题 1"/>
          <p:cNvSpPr>
            <a:spLocks noGrp="1"/>
          </p:cNvSpPr>
          <p:nvPr>
            <p:ph type="title"/>
            <p:custDataLst>
              <p:tags r:id="rId7"/>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9" name="图片 8"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8" name="图片 7"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简黑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8" name="图片 7"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7" name="图片 6"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简黑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中简黑简" panose="00020600040101010101" charset="-122"/>
              </a:defRPr>
            </a:lvl1pPr>
            <a:lvl2pPr indent="0" eaLnBrk="1" fontAlgn="auto" latinLnBrk="0" hangingPunct="1">
              <a:defRPr>
                <a:solidFill>
                  <a:schemeClr val="tx1"/>
                </a:solidFill>
                <a:latin typeface="Arial" panose="020B0604020202020204" pitchFamily="34" charset="0"/>
                <a:ea typeface="汉仪中简黑简" panose="00020600040101010101" charset="-122"/>
              </a:defRPr>
            </a:lvl2pPr>
            <a:lvl3pPr indent="0" eaLnBrk="1" fontAlgn="auto" latinLnBrk="0" hangingPunct="1">
              <a:defRPr>
                <a:solidFill>
                  <a:schemeClr val="tx1"/>
                </a:solidFill>
                <a:latin typeface="Arial" panose="020B0604020202020204" pitchFamily="34" charset="0"/>
                <a:ea typeface="汉仪中简黑简" panose="00020600040101010101" charset="-122"/>
              </a:defRPr>
            </a:lvl3pPr>
            <a:lvl4pPr indent="0" eaLnBrk="1" fontAlgn="auto" latinLnBrk="0" hangingPunct="1">
              <a:defRPr>
                <a:solidFill>
                  <a:schemeClr val="tx1"/>
                </a:solidFill>
                <a:latin typeface="Arial" panose="020B0604020202020204" pitchFamily="34" charset="0"/>
                <a:ea typeface="汉仪中简黑简" panose="00020600040101010101" charset="-122"/>
              </a:defRPr>
            </a:lvl4pPr>
            <a:lvl5pPr indent="0" eaLnBrk="1" fontAlgn="auto" latinLnBrk="0" hangingPunct="1">
              <a:defRPr>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6" name="图片 5"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2" name="图片 1"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中简黑简" panose="00020600040101010101" charset="-122"/>
              </a:defRPr>
            </a:lvl1pPr>
            <a:lvl2pPr>
              <a:defRPr>
                <a:solidFill>
                  <a:schemeClr val="tx1"/>
                </a:solidFill>
                <a:latin typeface="Arial" panose="020B0604020202020204" pitchFamily="34" charset="0"/>
                <a:ea typeface="汉仪中简黑简" panose="00020600040101010101" charset="-122"/>
              </a:defRPr>
            </a:lvl2pPr>
            <a:lvl3pPr>
              <a:defRPr>
                <a:solidFill>
                  <a:schemeClr val="tx1"/>
                </a:solidFill>
                <a:latin typeface="Arial" panose="020B0604020202020204" pitchFamily="34" charset="0"/>
                <a:ea typeface="汉仪中简黑简" panose="00020600040101010101" charset="-122"/>
              </a:defRPr>
            </a:lvl3pPr>
            <a:lvl4pPr>
              <a:defRPr>
                <a:solidFill>
                  <a:schemeClr val="tx1"/>
                </a:solidFill>
                <a:latin typeface="Arial" panose="020B0604020202020204" pitchFamily="34" charset="0"/>
                <a:ea typeface="汉仪中简黑简" panose="00020600040101010101" charset="-122"/>
              </a:defRPr>
            </a:lvl4pPr>
            <a:lvl5pPr>
              <a:defRPr>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318"/>
            <a:ext cx="12192000" cy="6857682"/>
          </a:xfrm>
          <a:prstGeom prst="rect">
            <a:avLst/>
          </a:prstGeom>
        </p:spPr>
      </p:pic>
      <p:pic>
        <p:nvPicPr>
          <p:cNvPr id="6" name="图片 5" descr="/Users/wangweisen/Desktop/绿绿绿.png绿绿绿"/>
          <p:cNvPicPr/>
          <p:nvPr>
            <p:custDataLst>
              <p:tags r:id="rId4"/>
            </p:custDataLst>
          </p:nvPr>
        </p:nvPicPr>
        <p:blipFill>
          <a:blip r:embed="rId5"/>
          <a:srcRect/>
          <a:stretch>
            <a:fillRect/>
          </a:stretch>
        </p:blipFill>
        <p:spPr>
          <a:xfrm>
            <a:off x="-16827" y="-28892"/>
            <a:ext cx="1752725" cy="1792901"/>
          </a:xfrm>
          <a:prstGeom prst="rect">
            <a:avLst/>
          </a:prstGeom>
        </p:spPr>
      </p:pic>
      <p:pic>
        <p:nvPicPr>
          <p:cNvPr id="2" name="图片 1" descr="/Users/wangweisen/Desktop/大黄.png大黄"/>
          <p:cNvPicPr/>
          <p:nvPr>
            <p:custDataLst>
              <p:tags r:id="rId6"/>
            </p:custDataLst>
          </p:nvPr>
        </p:nvPicPr>
        <p:blipFill>
          <a:blip r:embed="rId7"/>
          <a:srcRect/>
          <a:stretch>
            <a:fillRect/>
          </a:stretch>
        </p:blipFill>
        <p:spPr>
          <a:xfrm>
            <a:off x="8401685" y="3187730"/>
            <a:ext cx="3790950" cy="3670270"/>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a:p>
        </p:txBody>
      </p:sp>
      <p:sp>
        <p:nvSpPr>
          <p:cNvPr id="7" name="标题 1"/>
          <p:cNvSpPr>
            <a:spLocks noChangeArrowheads="1"/>
          </p:cNvSpPr>
          <p:nvPr>
            <p:ph type="title" idx="3" hasCustomPrompt="1"/>
            <p:custDataLst>
              <p:tags r:id="rId11"/>
            </p:custDataLst>
          </p:nvPr>
        </p:nvSpPr>
        <p:spPr>
          <a:xfrm>
            <a:off x="642723" y="2603723"/>
            <a:ext cx="6095781" cy="1322070"/>
          </a:xfrm>
          <a:noFill/>
          <a:ln>
            <a:noFill/>
          </a:ln>
        </p:spPr>
        <p:txBody>
          <a:bodyPr vert="horz" wrap="square" lIns="101600" tIns="38100" rIns="76200" bIns="38100" rtlCol="0" anchor="ctr" anchorCtr="0">
            <a:normAutofit/>
          </a:bodyPr>
          <a:lstStyle>
            <a:lvl1pPr marL="0" marR="0" algn="ctr" defTabSz="914400" rtl="0" eaLnBrk="1" fontAlgn="auto" latinLnBrk="0" hangingPunct="1">
              <a:lnSpc>
                <a:spcPct val="100000"/>
              </a:lnSpc>
              <a:spcBef>
                <a:spcPts val="1000"/>
              </a:spcBef>
              <a:buClrTx/>
              <a:buSzTx/>
              <a:buFontTx/>
              <a:buNone/>
              <a:defRPr kumimoji="0" lang="zh-CN" altLang="en-US" sz="7200" b="0" i="0" u="none" strike="noStrike" kern="1200" cap="none" spc="100" normalizeH="0" baseline="0" noProof="1" dirty="0">
                <a:solidFill>
                  <a:schemeClr val="accent1">
                    <a:lumMod val="75000"/>
                  </a:schemeClr>
                </a:solidFill>
                <a:uFillTx/>
                <a:latin typeface="Arial" panose="020B0604020202020204" pitchFamily="34" charset="0"/>
                <a:ea typeface="汉仪菱心体简" panose="02010400000101010101" charset="-122"/>
                <a:cs typeface="+mn-cs"/>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lvl="0"/>
            <a:r>
              <a:rPr>
                <a:sym typeface="+mn-ea"/>
              </a:rPr>
              <a:t>编辑标题</a:t>
            </a:r>
            <a:endParaRPr>
              <a:sym typeface="+mn-ea"/>
            </a:endParaRPr>
          </a:p>
        </p:txBody>
      </p:sp>
      <p:sp>
        <p:nvSpPr>
          <p:cNvPr id="9" name="副标题 2"/>
          <p:cNvSpPr/>
          <p:nvPr>
            <p:ph type="subTitle" idx="4" hasCustomPrompt="1"/>
            <p:custDataLst>
              <p:tags r:id="rId12"/>
            </p:custDataLst>
          </p:nvPr>
        </p:nvSpPr>
        <p:spPr>
          <a:xfrm>
            <a:off x="694514" y="4030456"/>
            <a:ext cx="5992200" cy="804845"/>
          </a:xfrm>
          <a:noFill/>
        </p:spPr>
        <p:txBody>
          <a:bodyPr vert="horz" wrap="square" lIns="101600" tIns="0" rIns="8255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600" b="0" i="0" u="none" strike="noStrike" kern="1200" cap="none" spc="300" normalizeH="0" baseline="0" noProof="1" dirty="0">
                <a:solidFill>
                  <a:schemeClr val="accent1">
                    <a:lumMod val="75000"/>
                  </a:schemeClr>
                </a:solidFill>
                <a:uFillTx/>
                <a:latin typeface="Arial" panose="020B0604020202020204" pitchFamily="34" charset="0"/>
                <a:ea typeface="汉仪中简黑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7" name="图片 6" descr="/Users/wangweisen/Desktop/绿绿.png绿绿"/>
          <p:cNvPicPr>
            <a:picLocks noChangeAspect="1"/>
          </p:cNvPicPr>
          <p:nvPr>
            <p:custDataLst>
              <p:tags r:id="rId4"/>
            </p:custDataLst>
          </p:nvPr>
        </p:nvPicPr>
        <p:blipFill rotWithShape="1">
          <a:blip r:embed="rId5"/>
          <a:srcRect/>
          <a:stretch>
            <a:fillRect/>
          </a:stretch>
        </p:blipFill>
        <p:spPr>
          <a:xfrm>
            <a:off x="9660890" y="0"/>
            <a:ext cx="2531110" cy="1682293"/>
          </a:xfrm>
          <a:prstGeom prst="rect">
            <a:avLst/>
          </a:prstGeom>
        </p:spPr>
      </p:pic>
      <p:pic>
        <p:nvPicPr>
          <p:cNvPr id="6" name="图片 5" descr="/Users/wangweisen/Desktop/哈哈哈.png哈哈哈"/>
          <p:cNvPicPr>
            <a:picLocks noChangeAspect="1"/>
          </p:cNvPicPr>
          <p:nvPr>
            <p:custDataLst>
              <p:tags r:id="rId6"/>
            </p:custDataLst>
          </p:nvPr>
        </p:nvPicPr>
        <p:blipFill rotWithShape="1">
          <a:blip r:embed="rId7"/>
          <a:srcRect/>
          <a:stretch>
            <a:fillRect/>
          </a:stretch>
        </p:blipFill>
        <p:spPr>
          <a:xfrm>
            <a:off x="0" y="5713492"/>
            <a:ext cx="1323440" cy="1144508"/>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中简黑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sp>
        <p:nvSpPr>
          <p:cNvPr id="8" name="矩形 7"/>
          <p:cNvSpPr/>
          <p:nvPr>
            <p:custDataLst>
              <p:tags r:id="rId4"/>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6" name="图片 5"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中简黑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sp>
        <p:nvSpPr>
          <p:cNvPr id="8" name="矩形 7"/>
          <p:cNvSpPr/>
          <p:nvPr>
            <p:custDataLst>
              <p:tags r:id="rId4"/>
            </p:custDataLst>
          </p:nvPr>
        </p:nvSpPr>
        <p:spPr>
          <a:xfrm>
            <a:off x="0" y="0"/>
            <a:ext cx="4823460" cy="6866255"/>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6" name="图片 5" descr="/Users/wangweisen/Desktop/绿绿.png绿绿"/>
          <p:cNvPicPr>
            <a:picLocks noChangeAspect="1"/>
          </p:cNvPicPr>
          <p:nvPr>
            <p:custDataLst>
              <p:tags r:id="rId5"/>
            </p:custDataLst>
          </p:nvPr>
        </p:nvPicPr>
        <p:blipFill rotWithShape="1">
          <a:blip r:embed="rId6"/>
          <a:srcRect/>
          <a:stretch>
            <a:fillRect/>
          </a:stretch>
        </p:blipFill>
        <p:spPr>
          <a:xfrm>
            <a:off x="9660890" y="0"/>
            <a:ext cx="2531110" cy="1682293"/>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中简黑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sp>
        <p:nvSpPr>
          <p:cNvPr id="8" name="矩形 7"/>
          <p:cNvSpPr/>
          <p:nvPr>
            <p:custDataLst>
              <p:tags r:id="rId4"/>
            </p:custDataLst>
          </p:nvPr>
        </p:nvSpPr>
        <p:spPr>
          <a:xfrm>
            <a:off x="0" y="0"/>
            <a:ext cx="12192000" cy="2664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6" name="图片 5"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中简黑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中简黑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sp>
        <p:nvSpPr>
          <p:cNvPr id="8" name="矩形 7"/>
          <p:cNvSpPr/>
          <p:nvPr>
            <p:custDataLst>
              <p:tags r:id="rId4"/>
            </p:custDataLst>
          </p:nvPr>
        </p:nvSpPr>
        <p:spPr>
          <a:xfrm>
            <a:off x="0" y="5029201"/>
            <a:ext cx="12192000" cy="1828799"/>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6" name="图片 5" descr="/Users/wangweisen/Desktop/绿绿.png绿绿"/>
          <p:cNvPicPr>
            <a:picLocks noChangeAspect="1"/>
          </p:cNvPicPr>
          <p:nvPr>
            <p:custDataLst>
              <p:tags r:id="rId5"/>
            </p:custDataLst>
          </p:nvPr>
        </p:nvPicPr>
        <p:blipFill rotWithShape="1">
          <a:blip r:embed="rId6"/>
          <a:srcRect/>
          <a:stretch>
            <a:fillRect/>
          </a:stretch>
        </p:blipFill>
        <p:spPr>
          <a:xfrm>
            <a:off x="9660890" y="0"/>
            <a:ext cx="2531110" cy="1682293"/>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中简黑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中简黑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sp>
        <p:nvSpPr>
          <p:cNvPr id="8" name="矩形 7"/>
          <p:cNvSpPr/>
          <p:nvPr>
            <p:custDataLst>
              <p:tags r:id="rId4"/>
            </p:custDataLst>
          </p:nvPr>
        </p:nvSpPr>
        <p:spPr>
          <a:xfrm>
            <a:off x="0" y="0"/>
            <a:ext cx="12192000" cy="9144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6" name="图片 5"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中简黑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中简黑简" panose="00020600040101010101" charset="-122"/>
              </a:defRPr>
            </a:lvl1pPr>
            <a:lvl2pPr>
              <a:defRPr baseline="0">
                <a:solidFill>
                  <a:schemeClr val="tx1"/>
                </a:solidFill>
                <a:latin typeface="Arial" panose="020B0604020202020204" pitchFamily="34" charset="0"/>
                <a:ea typeface="汉仪中简黑简" panose="00020600040101010101" charset="-122"/>
              </a:defRPr>
            </a:lvl2pPr>
            <a:lvl3pPr>
              <a:defRPr baseline="0">
                <a:solidFill>
                  <a:schemeClr val="tx1"/>
                </a:solidFill>
                <a:latin typeface="Arial" panose="020B0604020202020204" pitchFamily="34" charset="0"/>
                <a:ea typeface="汉仪中简黑简" panose="00020600040101010101" charset="-122"/>
              </a:defRPr>
            </a:lvl3pPr>
            <a:lvl4pPr>
              <a:defRPr baseline="0">
                <a:solidFill>
                  <a:schemeClr val="tx1"/>
                </a:solidFill>
                <a:latin typeface="Arial" panose="020B0604020202020204" pitchFamily="34" charset="0"/>
                <a:ea typeface="汉仪中简黑简" panose="00020600040101010101" charset="-122"/>
              </a:defRPr>
            </a:lvl4pPr>
            <a:lvl5pPr>
              <a:defRPr baseline="0">
                <a:solidFill>
                  <a:schemeClr val="tx1"/>
                </a:solidFill>
                <a:latin typeface="Arial" panose="020B0604020202020204" pitchFamily="34" charset="0"/>
                <a:ea typeface="汉仪中简黑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中简黑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中简黑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sp>
        <p:nvSpPr>
          <p:cNvPr id="9" name="矩形 8"/>
          <p:cNvSpPr/>
          <p:nvPr>
            <p:custDataLst>
              <p:tags r:id="rId4"/>
            </p:custDataLst>
          </p:nvPr>
        </p:nvSpPr>
        <p:spPr>
          <a:xfrm>
            <a:off x="0" y="959224"/>
            <a:ext cx="12192000" cy="4939553"/>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8" name="图片 7"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pic>
        <p:nvPicPr>
          <p:cNvPr id="6" name="图片 5" descr="/Users/wangweisen/Desktop/绿绿.png绿绿"/>
          <p:cNvPicPr>
            <a:picLocks noChangeAspect="1"/>
          </p:cNvPicPr>
          <p:nvPr>
            <p:custDataLst>
              <p:tags r:id="rId7"/>
            </p:custDataLst>
          </p:nvPr>
        </p:nvPicPr>
        <p:blipFill rotWithShape="1">
          <a:blip r:embed="rId8"/>
          <a:srcRect/>
          <a:stretch>
            <a:fillRect/>
          </a:stretch>
        </p:blipFill>
        <p:spPr>
          <a:xfrm>
            <a:off x="9660890" y="0"/>
            <a:ext cx="2531110" cy="1682293"/>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中简黑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中简黑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中简黑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53.xml"/><Relationship Id="rId23" Type="http://schemas.openxmlformats.org/officeDocument/2006/relationships/tags" Target="../tags/tag152.xml"/><Relationship Id="rId22" Type="http://schemas.openxmlformats.org/officeDocument/2006/relationships/tags" Target="../tags/tag151.xml"/><Relationship Id="rId21" Type="http://schemas.openxmlformats.org/officeDocument/2006/relationships/tags" Target="../tags/tag150.xml"/><Relationship Id="rId20" Type="http://schemas.openxmlformats.org/officeDocument/2006/relationships/tags" Target="../tags/tag149.xml"/><Relationship Id="rId2" Type="http://schemas.openxmlformats.org/officeDocument/2006/relationships/slideLayout" Target="../slideLayouts/slideLayout13.xml"/><Relationship Id="rId19" Type="http://schemas.openxmlformats.org/officeDocument/2006/relationships/tags" Target="../tags/tag148.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dk1">
                    <a:tint val="75000"/>
                    <a:lumMod val="85000"/>
                    <a:lumOff val="15000"/>
                  </a:schemeClr>
                </a:solidFill>
                <a:latin typeface="Arial" panose="020B0604020202020204" pitchFamily="34" charset="0"/>
                <a:ea typeface="汉仪中简黑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dk1">
                    <a:tint val="75000"/>
                    <a:lumMod val="85000"/>
                    <a:lumOff val="15000"/>
                  </a:schemeClr>
                </a:solidFill>
                <a:latin typeface="Arial" panose="020B0604020202020204" pitchFamily="34" charset="0"/>
                <a:ea typeface="汉仪中简黑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dk1">
                    <a:tint val="75000"/>
                    <a:lumMod val="85000"/>
                    <a:lumOff val="15000"/>
                  </a:schemeClr>
                </a:solidFill>
                <a:latin typeface="Arial" panose="020B0604020202020204" pitchFamily="34" charset="0"/>
                <a:ea typeface="汉仪中简黑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中简黑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简黑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中简黑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简黑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简黑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简黑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tags" Target="../tags/tag202.xml"/><Relationship Id="rId4" Type="http://schemas.openxmlformats.org/officeDocument/2006/relationships/image" Target="../media/image5.png"/><Relationship Id="rId3" Type="http://schemas.openxmlformats.org/officeDocument/2006/relationships/tags" Target="../tags/tag201.xml"/><Relationship Id="rId2" Type="http://schemas.openxmlformats.org/officeDocument/2006/relationships/image" Target="../media/image6.png"/><Relationship Id="rId1" Type="http://schemas.openxmlformats.org/officeDocument/2006/relationships/tags" Target="../tags/tag200.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21.png"/><Relationship Id="rId5" Type="http://schemas.openxmlformats.org/officeDocument/2006/relationships/tags" Target="../tags/tag205.xml"/><Relationship Id="rId4" Type="http://schemas.openxmlformats.org/officeDocument/2006/relationships/image" Target="../media/image5.png"/><Relationship Id="rId3" Type="http://schemas.openxmlformats.org/officeDocument/2006/relationships/tags" Target="../tags/tag204.xml"/><Relationship Id="rId2" Type="http://schemas.openxmlformats.org/officeDocument/2006/relationships/image" Target="../media/image6.png"/><Relationship Id="rId1" Type="http://schemas.openxmlformats.org/officeDocument/2006/relationships/tags" Target="../tags/tag203.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10.xml"/><Relationship Id="rId6" Type="http://schemas.openxmlformats.org/officeDocument/2006/relationships/image" Target="../media/image22.png"/><Relationship Id="rId5" Type="http://schemas.openxmlformats.org/officeDocument/2006/relationships/tags" Target="../tags/tag209.xml"/><Relationship Id="rId4" Type="http://schemas.openxmlformats.org/officeDocument/2006/relationships/image" Target="../media/image5.png"/><Relationship Id="rId3" Type="http://schemas.openxmlformats.org/officeDocument/2006/relationships/tags" Target="../tags/tag208.xml"/><Relationship Id="rId2" Type="http://schemas.openxmlformats.org/officeDocument/2006/relationships/image" Target="../media/image6.png"/><Relationship Id="rId1" Type="http://schemas.openxmlformats.org/officeDocument/2006/relationships/tags" Target="../tags/tag207.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14.xml"/><Relationship Id="rId6" Type="http://schemas.openxmlformats.org/officeDocument/2006/relationships/image" Target="../media/image23.png"/><Relationship Id="rId5" Type="http://schemas.openxmlformats.org/officeDocument/2006/relationships/tags" Target="../tags/tag213.xml"/><Relationship Id="rId4" Type="http://schemas.openxmlformats.org/officeDocument/2006/relationships/image" Target="../media/image5.png"/><Relationship Id="rId3" Type="http://schemas.openxmlformats.org/officeDocument/2006/relationships/tags" Target="../tags/tag212.xml"/><Relationship Id="rId2" Type="http://schemas.openxmlformats.org/officeDocument/2006/relationships/image" Target="../media/image6.png"/><Relationship Id="rId1" Type="http://schemas.openxmlformats.org/officeDocument/2006/relationships/tags" Target="../tags/tag211.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image" Target="../media/image5.png"/><Relationship Id="rId3" Type="http://schemas.openxmlformats.org/officeDocument/2006/relationships/tags" Target="../tags/tag216.xml"/><Relationship Id="rId2" Type="http://schemas.openxmlformats.org/officeDocument/2006/relationships/image" Target="../media/image6.png"/><Relationship Id="rId1" Type="http://schemas.openxmlformats.org/officeDocument/2006/relationships/tags" Target="../tags/tag215.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image" Target="../media/image5.png"/><Relationship Id="rId3" Type="http://schemas.openxmlformats.org/officeDocument/2006/relationships/tags" Target="../tags/tag220.xml"/><Relationship Id="rId2" Type="http://schemas.openxmlformats.org/officeDocument/2006/relationships/image" Target="../media/image6.png"/><Relationship Id="rId1" Type="http://schemas.openxmlformats.org/officeDocument/2006/relationships/tags" Target="../tags/tag219.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tags" Target="../tags/tag226.xml"/><Relationship Id="rId6" Type="http://schemas.openxmlformats.org/officeDocument/2006/relationships/image" Target="../media/image26.png"/><Relationship Id="rId5" Type="http://schemas.openxmlformats.org/officeDocument/2006/relationships/tags" Target="../tags/tag225.xml"/><Relationship Id="rId4" Type="http://schemas.openxmlformats.org/officeDocument/2006/relationships/image" Target="../media/image5.png"/><Relationship Id="rId3" Type="http://schemas.openxmlformats.org/officeDocument/2006/relationships/tags" Target="../tags/tag224.xml"/><Relationship Id="rId2" Type="http://schemas.openxmlformats.org/officeDocument/2006/relationships/image" Target="../media/image6.png"/><Relationship Id="rId1" Type="http://schemas.openxmlformats.org/officeDocument/2006/relationships/tags" Target="../tags/tag22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tags" Target="../tags/tag230.xml"/><Relationship Id="rId6" Type="http://schemas.openxmlformats.org/officeDocument/2006/relationships/image" Target="../media/image27.png"/><Relationship Id="rId5" Type="http://schemas.openxmlformats.org/officeDocument/2006/relationships/tags" Target="../tags/tag229.xml"/><Relationship Id="rId4" Type="http://schemas.openxmlformats.org/officeDocument/2006/relationships/image" Target="../media/image5.png"/><Relationship Id="rId3" Type="http://schemas.openxmlformats.org/officeDocument/2006/relationships/tags" Target="../tags/tag228.xml"/><Relationship Id="rId2" Type="http://schemas.openxmlformats.org/officeDocument/2006/relationships/image" Target="../media/image6.png"/><Relationship Id="rId1" Type="http://schemas.openxmlformats.org/officeDocument/2006/relationships/tags" Target="../tags/tag227.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image" Target="../media/image5.png"/><Relationship Id="rId3" Type="http://schemas.openxmlformats.org/officeDocument/2006/relationships/tags" Target="../tags/tag232.xml"/><Relationship Id="rId2" Type="http://schemas.openxmlformats.org/officeDocument/2006/relationships/image" Target="../media/image6.png"/><Relationship Id="rId1" Type="http://schemas.openxmlformats.org/officeDocument/2006/relationships/tags" Target="../tags/tag23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tags" Target="../tags/tag237.xml"/><Relationship Id="rId4" Type="http://schemas.openxmlformats.org/officeDocument/2006/relationships/image" Target="../media/image5.png"/><Relationship Id="rId3" Type="http://schemas.openxmlformats.org/officeDocument/2006/relationships/tags" Target="../tags/tag236.xml"/><Relationship Id="rId2" Type="http://schemas.openxmlformats.org/officeDocument/2006/relationships/image" Target="../media/image6.png"/><Relationship Id="rId1" Type="http://schemas.openxmlformats.org/officeDocument/2006/relationships/tags" Target="../tags/tag23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5.xml"/><Relationship Id="rId1" Type="http://schemas.openxmlformats.org/officeDocument/2006/relationships/tags" Target="../tags/tag154.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30.pn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image" Target="../media/image5.png"/><Relationship Id="rId3" Type="http://schemas.openxmlformats.org/officeDocument/2006/relationships/tags" Target="../tags/tag239.xml"/><Relationship Id="rId2" Type="http://schemas.openxmlformats.org/officeDocument/2006/relationships/image" Target="../media/image6.png"/><Relationship Id="rId1" Type="http://schemas.openxmlformats.org/officeDocument/2006/relationships/tags" Target="../tags/tag238.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image" Target="../media/image5.png"/><Relationship Id="rId3" Type="http://schemas.openxmlformats.org/officeDocument/2006/relationships/tags" Target="../tags/tag243.xml"/><Relationship Id="rId2" Type="http://schemas.openxmlformats.org/officeDocument/2006/relationships/image" Target="../media/image6.png"/><Relationship Id="rId1" Type="http://schemas.openxmlformats.org/officeDocument/2006/relationships/tags" Target="../tags/tag242.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8.xml"/><Relationship Id="rId7" Type="http://schemas.openxmlformats.org/officeDocument/2006/relationships/tags" Target="../tags/tag249.xml"/><Relationship Id="rId6" Type="http://schemas.openxmlformats.org/officeDocument/2006/relationships/image" Target="../media/image6.png"/><Relationship Id="rId5" Type="http://schemas.openxmlformats.org/officeDocument/2006/relationships/tags" Target="../tags/tag248.xml"/><Relationship Id="rId4" Type="http://schemas.openxmlformats.org/officeDocument/2006/relationships/image" Target="../media/image5.png"/><Relationship Id="rId3" Type="http://schemas.openxmlformats.org/officeDocument/2006/relationships/tags" Target="../tags/tag247.xml"/><Relationship Id="rId2" Type="http://schemas.openxmlformats.org/officeDocument/2006/relationships/image" Target="../media/image4.png"/><Relationship Id="rId1" Type="http://schemas.openxmlformats.org/officeDocument/2006/relationships/tags" Target="../tags/tag246.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3.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8" Type="http://schemas.openxmlformats.org/officeDocument/2006/relationships/slideLayout" Target="../slideLayouts/slideLayout17.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5.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image" Target="../media/image6.png"/><Relationship Id="rId5" Type="http://schemas.openxmlformats.org/officeDocument/2006/relationships/tags" Target="../tags/tag178.xml"/><Relationship Id="rId4" Type="http://schemas.openxmlformats.org/officeDocument/2006/relationships/image" Target="../media/image5.png"/><Relationship Id="rId3" Type="http://schemas.openxmlformats.org/officeDocument/2006/relationships/tags" Target="../tags/tag177.xml"/><Relationship Id="rId2" Type="http://schemas.openxmlformats.org/officeDocument/2006/relationships/image" Target="../media/image4.png"/><Relationship Id="rId15" Type="http://schemas.openxmlformats.org/officeDocument/2006/relationships/slideLayout" Target="../slideLayouts/slideLayout18.xml"/><Relationship Id="rId14" Type="http://schemas.openxmlformats.org/officeDocument/2006/relationships/tags" Target="../tags/tag185.xml"/><Relationship Id="rId13" Type="http://schemas.openxmlformats.org/officeDocument/2006/relationships/image" Target="../media/image14.png"/><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6.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tags" Target="../tags/tag189.xml"/><Relationship Id="rId6" Type="http://schemas.openxmlformats.org/officeDocument/2006/relationships/image" Target="../media/image6.png"/><Relationship Id="rId5" Type="http://schemas.openxmlformats.org/officeDocument/2006/relationships/tags" Target="../tags/tag188.xml"/><Relationship Id="rId4" Type="http://schemas.openxmlformats.org/officeDocument/2006/relationships/image" Target="../media/image16.png"/><Relationship Id="rId3" Type="http://schemas.openxmlformats.org/officeDocument/2006/relationships/tags" Target="../tags/tag187.xml"/><Relationship Id="rId2" Type="http://schemas.openxmlformats.org/officeDocument/2006/relationships/image" Target="../media/image15.png"/><Relationship Id="rId1" Type="http://schemas.openxmlformats.org/officeDocument/2006/relationships/tags" Target="../tags/tag18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95.xml"/><Relationship Id="rId4" Type="http://schemas.openxmlformats.org/officeDocument/2006/relationships/image" Target="../media/image5.png"/><Relationship Id="rId3" Type="http://schemas.openxmlformats.org/officeDocument/2006/relationships/tags" Target="../tags/tag194.xml"/><Relationship Id="rId2" Type="http://schemas.openxmlformats.org/officeDocument/2006/relationships/image" Target="../media/image6.png"/><Relationship Id="rId1" Type="http://schemas.openxmlformats.org/officeDocument/2006/relationships/tags" Target="../tags/tag19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tags" Target="../tags/tag199.xml"/><Relationship Id="rId6" Type="http://schemas.openxmlformats.org/officeDocument/2006/relationships/image" Target="../media/image18.png"/><Relationship Id="rId5" Type="http://schemas.openxmlformats.org/officeDocument/2006/relationships/tags" Target="../tags/tag198.xml"/><Relationship Id="rId4" Type="http://schemas.openxmlformats.org/officeDocument/2006/relationships/image" Target="../media/image5.png"/><Relationship Id="rId3" Type="http://schemas.openxmlformats.org/officeDocument/2006/relationships/tags" Target="../tags/tag197.xml"/><Relationship Id="rId2" Type="http://schemas.openxmlformats.org/officeDocument/2006/relationships/image" Target="../media/image6.png"/><Relationship Id="rId10" Type="http://schemas.openxmlformats.org/officeDocument/2006/relationships/notesSlide" Target="../notesSlides/notesSlide1.xml"/><Relationship Id="rId1" Type="http://schemas.openxmlformats.org/officeDocument/2006/relationships/tags" Target="../tags/tag1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alphaModFix amt="38000"/>
          </a:blip>
          <a:stretch>
            <a:fillRect/>
          </a:stretch>
        </p:blipFill>
        <p:spPr>
          <a:xfrm>
            <a:off x="50165" y="0"/>
            <a:ext cx="12142470" cy="6858000"/>
          </a:xfrm>
          <a:prstGeom prst="rect">
            <a:avLst/>
          </a:prstGeom>
          <a:noFill/>
          <a:ln w="9525">
            <a:noFill/>
          </a:ln>
        </p:spPr>
      </p:pic>
      <p:sp>
        <p:nvSpPr>
          <p:cNvPr id="2" name="标题 1"/>
          <p:cNvSpPr>
            <a:spLocks noGrp="1"/>
          </p:cNvSpPr>
          <p:nvPr>
            <p:ph type="ctrTitle"/>
          </p:nvPr>
        </p:nvSpPr>
        <p:spPr>
          <a:xfrm>
            <a:off x="1524000" y="1122680"/>
            <a:ext cx="9998075" cy="1594485"/>
          </a:xfrm>
        </p:spPr>
        <p:txBody>
          <a:bodyPr>
            <a:normAutofit/>
          </a:bodyPr>
          <a:p>
            <a:r>
              <a:rPr lang="en-US" altLang="zh-CN" b="1">
                <a:ln w="22225">
                  <a:solidFill>
                    <a:schemeClr val="accent2"/>
                  </a:solidFill>
                  <a:prstDash val="solid"/>
                </a:ln>
                <a:solidFill>
                  <a:schemeClr val="accent2">
                    <a:lumMod val="40000"/>
                    <a:lumOff val="60000"/>
                  </a:schemeClr>
                </a:solidFill>
                <a:effectLst/>
              </a:rPr>
              <a:t>MORE FOOD = LESS WEIGHT?</a:t>
            </a:r>
            <a:endParaRPr lang="en-US" altLang="zh-CN" b="1">
              <a:ln w="22225">
                <a:solidFill>
                  <a:schemeClr val="accent2"/>
                </a:solidFill>
                <a:prstDash val="solid"/>
              </a:ln>
              <a:solidFill>
                <a:schemeClr val="accent2">
                  <a:lumMod val="40000"/>
                  <a:lumOff val="60000"/>
                </a:schemeClr>
              </a:solidFill>
              <a:effectLst/>
            </a:endParaRPr>
          </a:p>
        </p:txBody>
      </p:sp>
      <p:sp>
        <p:nvSpPr>
          <p:cNvPr id="3" name="副标题 2"/>
          <p:cNvSpPr>
            <a:spLocks noGrp="1"/>
          </p:cNvSpPr>
          <p:nvPr>
            <p:ph type="subTitle" idx="1"/>
          </p:nvPr>
        </p:nvSpPr>
        <p:spPr/>
        <p:txBody>
          <a:bodyPr/>
          <a:p>
            <a:r>
              <a:rPr lang="en-US" altLang="zh-CN"/>
              <a:t>2023/07/03</a:t>
            </a:r>
            <a:endParaRPr lang="en-US" altLang="zh-CN"/>
          </a:p>
          <a:p>
            <a:r>
              <a:rPr lang="en-US" altLang="zh-CN">
                <a:sym typeface="+mn-ea"/>
              </a:rPr>
              <a:t>Liu Hongyu </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t>Abundant Expression of the Secretin Receptor in Brown</a:t>
            </a:r>
            <a:r>
              <a:rPr lang="en-US" altLang="zh-CN" sz="2400"/>
              <a:t> </a:t>
            </a:r>
            <a:r>
              <a:rPr lang="zh-CN" altLang="en-US" sz="2400"/>
              <a:t>Adipocytes</a:t>
            </a:r>
            <a:endParaRPr lang="zh-CN" altLang="en-US" sz="2400"/>
          </a:p>
        </p:txBody>
      </p:sp>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79120" y="1585595"/>
            <a:ext cx="7081520" cy="4910455"/>
          </a:xfrm>
          <a:prstGeom prst="rect">
            <a:avLst/>
          </a:prstGeom>
        </p:spPr>
      </p:pic>
      <p:sp>
        <p:nvSpPr>
          <p:cNvPr id="5" name="文本框 4"/>
          <p:cNvSpPr txBox="1"/>
          <p:nvPr/>
        </p:nvSpPr>
        <p:spPr>
          <a:xfrm>
            <a:off x="7785735" y="1585595"/>
            <a:ext cx="4278630" cy="1476375"/>
          </a:xfrm>
          <a:prstGeom prst="rect">
            <a:avLst/>
          </a:prstGeom>
          <a:noFill/>
        </p:spPr>
        <p:txBody>
          <a:bodyPr wrap="square" rtlCol="0">
            <a:spAutoFit/>
          </a:bodyPr>
          <a:p>
            <a:r>
              <a:rPr lang="zh-CN" altLang="en-US">
                <a:sym typeface="+mn-ea"/>
              </a:rPr>
              <a:t>iBAT</a:t>
            </a:r>
            <a:r>
              <a:rPr lang="en-US" altLang="zh-CN">
                <a:sym typeface="+mn-ea"/>
              </a:rPr>
              <a:t>: </a:t>
            </a:r>
            <a:r>
              <a:rPr lang="zh-CN" altLang="en-US"/>
              <a:t>interscapular</a:t>
            </a:r>
            <a:r>
              <a:rPr lang="en-US" altLang="zh-CN"/>
              <a:t> </a:t>
            </a:r>
            <a:r>
              <a:rPr lang="zh-CN" altLang="en-US"/>
              <a:t>BAT </a:t>
            </a:r>
            <a:endParaRPr lang="zh-CN" altLang="en-US"/>
          </a:p>
          <a:p>
            <a:r>
              <a:rPr lang="zh-CN" altLang="en-US"/>
              <a:t>iWAT</a:t>
            </a:r>
            <a:r>
              <a:rPr lang="en-US" altLang="zh-CN"/>
              <a:t>: inguinal</a:t>
            </a:r>
            <a:endParaRPr lang="en-US" altLang="zh-CN"/>
          </a:p>
          <a:p>
            <a:r>
              <a:rPr lang="en-US" altLang="zh-CN"/>
              <a:t>eWAT: epididymal</a:t>
            </a:r>
            <a:endParaRPr lang="en-US" altLang="zh-CN"/>
          </a:p>
          <a:p>
            <a:r>
              <a:rPr lang="en-US" altLang="zh-CN"/>
              <a:t>Sctr: secretin receptor</a:t>
            </a:r>
            <a:endParaRPr lang="en-US" altLang="zh-CN"/>
          </a:p>
          <a:p>
            <a:r>
              <a:rPr lang="en-US" altLang="zh-CN"/>
              <a:t>SVF:  undifferentiated stromal vascular cells</a:t>
            </a:r>
            <a:endParaRPr lang="en-US" altLang="zh-CN"/>
          </a:p>
        </p:txBody>
      </p:sp>
      <p:sp>
        <p:nvSpPr>
          <p:cNvPr id="6" name="文本框 5"/>
          <p:cNvSpPr txBox="1"/>
          <p:nvPr/>
        </p:nvSpPr>
        <p:spPr>
          <a:xfrm>
            <a:off x="7785735" y="3346450"/>
            <a:ext cx="3943985" cy="2367280"/>
          </a:xfrm>
          <a:prstGeom prst="rect">
            <a:avLst/>
          </a:prstGeom>
          <a:noFill/>
        </p:spPr>
        <p:txBody>
          <a:bodyPr wrap="square" rtlCol="0" anchor="t">
            <a:noAutofit/>
          </a:bodyPr>
          <a:p>
            <a:r>
              <a:rPr lang="zh-CN" altLang="en-US" sz="1200"/>
              <a:t>(A) Profiling of gut hormone receptors expressed in murine brown adipose tissue (BAT) using RNA sequencing (RNA-seq) data(n = 4).</a:t>
            </a:r>
            <a:endParaRPr lang="zh-CN" altLang="en-US" sz="1200"/>
          </a:p>
          <a:p>
            <a:r>
              <a:rPr lang="zh-CN" altLang="en-US" sz="1200"/>
              <a:t>(B and C) Relative expression levels of Sctr in BAT and inguinal (iWAT) and epididymal (eWAT) white adipose tissues as well as primary cultures (C) derived from</a:t>
            </a:r>
            <a:r>
              <a:rPr lang="en-US" altLang="zh-CN" sz="1200"/>
              <a:t> </a:t>
            </a:r>
            <a:r>
              <a:rPr lang="zh-CN" altLang="en-US" sz="1200"/>
              <a:t>these fat depots assessed by qPCR (n = 5).</a:t>
            </a:r>
            <a:endParaRPr lang="zh-CN" altLang="en-US" sz="1200"/>
          </a:p>
          <a:p>
            <a:r>
              <a:rPr lang="zh-CN" altLang="en-US" sz="1200"/>
              <a:t>(D) Relative expression abundance of Sctr, Pref1 (preadipocyte factor 1),</a:t>
            </a:r>
            <a:r>
              <a:rPr lang="en-US" altLang="zh-CN" sz="1200"/>
              <a:t> </a:t>
            </a:r>
            <a:r>
              <a:rPr lang="zh-CN" altLang="en-US" sz="1200"/>
              <a:t>and aP2 (adipocyte protein 2) in stromal vascular fraction (SVF) and mature adipocytes(n = 3).</a:t>
            </a:r>
            <a:endParaRPr lang="zh-CN" altLang="en-US" sz="1200"/>
          </a:p>
          <a:p>
            <a:r>
              <a:rPr lang="zh-CN" altLang="en-US" sz="1200"/>
              <a:t>(E) Time course expression of uncoupling protein 1 (Ucp1) and Sctr mRNA during brown adipocyte differentiation (n = 3).</a:t>
            </a:r>
            <a:endParaRPr lang="zh-CN" altLang="en-US" sz="1200"/>
          </a:p>
          <a:p>
            <a:r>
              <a:rPr lang="zh-CN" altLang="en-US" sz="1200"/>
              <a:t>(F) Western blot analysis of SCTR, UCP1, and b-actin in both SVF and differentiated brown adipocytes. Data are presented as means ± SD.</a:t>
            </a:r>
            <a:endParaRPr lang="zh-CN" alt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4" name="文本框 3"/>
          <p:cNvSpPr txBox="1"/>
          <p:nvPr/>
        </p:nvSpPr>
        <p:spPr>
          <a:xfrm>
            <a:off x="6677025" y="2038350"/>
            <a:ext cx="5386070" cy="3415030"/>
          </a:xfrm>
          <a:prstGeom prst="rect">
            <a:avLst/>
          </a:prstGeom>
          <a:noFill/>
        </p:spPr>
        <p:txBody>
          <a:bodyPr wrap="square" rtlCol="0" anchor="t">
            <a:spAutoFit/>
          </a:bodyPr>
          <a:p>
            <a:pPr marL="285750" indent="-285750">
              <a:buFont typeface="Arial" panose="020B0604020202020204" pitchFamily="34" charset="0"/>
              <a:buChar char="•"/>
            </a:pPr>
            <a:r>
              <a:rPr lang="zh-CN" altLang="en-US"/>
              <a:t>secretin at a 50-fold lower concentration is as potent as</a:t>
            </a:r>
            <a:r>
              <a:rPr lang="en-US" altLang="zh-CN"/>
              <a:t> </a:t>
            </a:r>
            <a:r>
              <a:rPr lang="zh-CN" altLang="en-US"/>
              <a:t>isoproterenol (ISO), a β-AR agonist, in stimulating</a:t>
            </a:r>
            <a:r>
              <a:rPr lang="zh-CN" altLang="en-US"/>
              <a:t> thermogenesis</a:t>
            </a:r>
            <a:endParaRPr lang="zh-CN" altLang="en-US"/>
          </a:p>
          <a:p>
            <a:pPr marL="285750" indent="-285750">
              <a:buFont typeface="Arial" panose="020B0604020202020204" pitchFamily="34" charset="0"/>
              <a:buChar char="•"/>
            </a:pPr>
            <a:r>
              <a:rPr lang="zh-CN" altLang="en-US"/>
              <a:t>UCP1-mediated uncoupled respiration expressed as fold</a:t>
            </a:r>
            <a:r>
              <a:rPr lang="en-US" altLang="zh-CN"/>
              <a:t> </a:t>
            </a:r>
            <a:r>
              <a:rPr lang="zh-CN" altLang="en-US"/>
              <a:t>increase of basal leak respiration after stimulation with ISO,</a:t>
            </a:r>
            <a:r>
              <a:rPr lang="en-US" altLang="zh-CN"/>
              <a:t> </a:t>
            </a:r>
            <a:r>
              <a:rPr lang="zh-CN" altLang="en-US"/>
              <a:t>secretin, and vehicle (assay</a:t>
            </a:r>
            <a:r>
              <a:rPr lang="en-US" altLang="zh-CN"/>
              <a:t> </a:t>
            </a:r>
            <a:r>
              <a:rPr lang="zh-CN" altLang="en-US"/>
              <a:t>medium) without </a:t>
            </a:r>
            <a:r>
              <a:rPr lang="en-US" altLang="zh-CN"/>
              <a:t>PK</a:t>
            </a:r>
            <a:r>
              <a:rPr lang="zh-CN" altLang="en-US"/>
              <a:t>A inhibitor H89</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en-US" altLang="zh-CN" b="1">
                <a:sym typeface="+mn-ea"/>
              </a:rPr>
              <a:t>S</a:t>
            </a:r>
            <a:r>
              <a:rPr lang="zh-CN" altLang="en-US" b="1">
                <a:sym typeface="+mn-ea"/>
              </a:rPr>
              <a:t>ecretin-induced</a:t>
            </a:r>
            <a:r>
              <a:rPr lang="en-US" altLang="zh-CN" b="1">
                <a:sym typeface="+mn-ea"/>
              </a:rPr>
              <a:t> </a:t>
            </a:r>
            <a:r>
              <a:rPr lang="zh-CN" altLang="en-US" b="1">
                <a:sym typeface="+mn-ea"/>
              </a:rPr>
              <a:t>thermogenesis depends on the activation of lipolysis through</a:t>
            </a:r>
            <a:r>
              <a:rPr lang="en-US" altLang="zh-CN" b="1">
                <a:sym typeface="+mn-ea"/>
              </a:rPr>
              <a:t> </a:t>
            </a:r>
            <a:r>
              <a:rPr lang="zh-CN" altLang="en-US" b="1">
                <a:sym typeface="+mn-ea"/>
              </a:rPr>
              <a:t>the canonical cAMP-PKA pathway</a:t>
            </a:r>
            <a:endParaRPr lang="zh-CN" altLang="en-US" b="1"/>
          </a:p>
          <a:p>
            <a:pPr marL="285750" indent="-285750">
              <a:buFont typeface="Arial" panose="020B0604020202020204" pitchFamily="34" charset="0"/>
              <a:buChar char="•"/>
            </a:pPr>
            <a:endParaRPr lang="zh-CN" altLang="en-US" b="1"/>
          </a:p>
        </p:txBody>
      </p:sp>
      <p:pic>
        <p:nvPicPr>
          <p:cNvPr id="5" name="图片 4"/>
          <p:cNvPicPr>
            <a:picLocks noChangeAspect="1"/>
          </p:cNvPicPr>
          <p:nvPr>
            <p:custDataLst>
              <p:tags r:id="rId5"/>
            </p:custDataLst>
          </p:nvPr>
        </p:nvPicPr>
        <p:blipFill>
          <a:blip r:embed="rId6"/>
          <a:stretch>
            <a:fillRect/>
          </a:stretch>
        </p:blipFill>
        <p:spPr>
          <a:xfrm>
            <a:off x="356870" y="2038350"/>
            <a:ext cx="6196330" cy="3328670"/>
          </a:xfrm>
          <a:prstGeom prst="rect">
            <a:avLst/>
          </a:prstGeom>
        </p:spPr>
      </p:pic>
      <p:sp>
        <p:nvSpPr>
          <p:cNvPr id="10" name="标题 9"/>
          <p:cNvSpPr>
            <a:spLocks noGrp="1"/>
          </p:cNvSpPr>
          <p:nvPr>
            <p:ph type="title"/>
            <p:custDataLst>
              <p:tags r:id="rId7"/>
            </p:custDataLst>
          </p:nvPr>
        </p:nvSpPr>
        <p:spPr/>
        <p:txBody>
          <a:bodyPr/>
          <a:p>
            <a:r>
              <a:rPr sz="2400"/>
              <a:t>Secretin Activates Thermogenesis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78485" y="1598930"/>
            <a:ext cx="7371080" cy="4505325"/>
          </a:xfrm>
          <a:prstGeom prst="rect">
            <a:avLst/>
          </a:prstGeom>
        </p:spPr>
      </p:pic>
      <p:sp>
        <p:nvSpPr>
          <p:cNvPr id="5" name="文本框 4"/>
          <p:cNvSpPr txBox="1"/>
          <p:nvPr/>
        </p:nvSpPr>
        <p:spPr>
          <a:xfrm>
            <a:off x="7949565" y="1691005"/>
            <a:ext cx="3604260" cy="899795"/>
          </a:xfrm>
          <a:prstGeom prst="rect">
            <a:avLst/>
          </a:prstGeom>
          <a:noFill/>
        </p:spPr>
        <p:txBody>
          <a:bodyPr wrap="square" rtlCol="0" anchor="t">
            <a:noAutofit/>
          </a:bodyPr>
          <a:p>
            <a:pPr marL="285750" indent="-285750">
              <a:buFont typeface="Arial" panose="020B0604020202020204" pitchFamily="34" charset="0"/>
              <a:buChar char="•"/>
            </a:pPr>
            <a:r>
              <a:rPr lang="zh-CN" altLang="en-US"/>
              <a:t>(G–I) The thermogenic effect of secretin in UCP1+/+ (G) and UCP1</a:t>
            </a:r>
            <a:r>
              <a:rPr lang="en-US" altLang="zh-CN"/>
              <a:t>-</a:t>
            </a:r>
            <a:r>
              <a:rPr lang="zh-CN" altLang="en-US"/>
              <a:t>/</a:t>
            </a:r>
            <a:r>
              <a:rPr lang="en-US" altLang="zh-CN"/>
              <a:t>-</a:t>
            </a:r>
            <a:r>
              <a:rPr lang="zh-CN" altLang="en-US"/>
              <a:t> (H) mice kept at room temperature.</a:t>
            </a:r>
            <a:endParaRPr lang="zh-CN" altLang="en-US"/>
          </a:p>
          <a:p>
            <a:pPr marL="285750" indent="-285750">
              <a:buFont typeface="Arial" panose="020B0604020202020204" pitchFamily="34" charset="0"/>
              <a:buChar char="•"/>
            </a:pPr>
            <a:r>
              <a:rPr lang="zh-CN" altLang="en-US"/>
              <a:t>(J–L) The thermogenic effects of secretin (5 nmol), noradrenalin (1 mg/kg), and PBS on mice acclimatized for 1 week to thermoneutrality (30</a:t>
            </a:r>
            <a:r>
              <a:rPr lang="zh-CN" altLang="en-US"/>
              <a:t>℃).</a:t>
            </a:r>
            <a:endParaRPr lang="zh-CN" altLang="en-US"/>
          </a:p>
        </p:txBody>
      </p:sp>
      <p:sp>
        <p:nvSpPr>
          <p:cNvPr id="10" name="标题 9"/>
          <p:cNvSpPr>
            <a:spLocks noGrp="1"/>
          </p:cNvSpPr>
          <p:nvPr>
            <p:custDataLst>
              <p:tags r:id="rId7"/>
            </p:custDataLst>
          </p:nvPr>
        </p:nvSpPr>
        <p:spPr>
          <a:xfrm>
            <a:off x="965200" y="492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400"/>
              <a:t>Secretin Activates Thermogenesis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4" name="文本框 3"/>
          <p:cNvSpPr txBox="1"/>
          <p:nvPr/>
        </p:nvSpPr>
        <p:spPr>
          <a:xfrm>
            <a:off x="838200" y="1991360"/>
            <a:ext cx="10515600" cy="922020"/>
          </a:xfrm>
          <a:prstGeom prst="rect">
            <a:avLst/>
          </a:prstGeom>
          <a:noFill/>
        </p:spPr>
        <p:txBody>
          <a:bodyPr wrap="square" rtlCol="0" anchor="t">
            <a:spAutoFit/>
          </a:bodyPr>
          <a:p>
            <a:r>
              <a:rPr lang="en-US" altLang="zh-CN"/>
              <a:t>Total blood volume (TBV) was increased whereas relative oxygen saturation (SO2) was dramatically decreased after secretin stimulation.</a:t>
            </a:r>
            <a:endParaRPr lang="en-US" altLang="zh-CN"/>
          </a:p>
          <a:p>
            <a:r>
              <a:rPr lang="en-US" altLang="zh-CN"/>
              <a:t>S</a:t>
            </a:r>
            <a:r>
              <a:rPr lang="zh-CN" altLang="en-US"/>
              <a:t>ecretin activates iBAT thermogenesis in vivo.</a:t>
            </a:r>
            <a:endParaRPr lang="zh-CN" altLang="en-US"/>
          </a:p>
        </p:txBody>
      </p:sp>
      <p:pic>
        <p:nvPicPr>
          <p:cNvPr id="5" name="图片 4"/>
          <p:cNvPicPr>
            <a:picLocks noChangeAspect="1"/>
          </p:cNvPicPr>
          <p:nvPr>
            <p:custDataLst>
              <p:tags r:id="rId5"/>
            </p:custDataLst>
          </p:nvPr>
        </p:nvPicPr>
        <p:blipFill>
          <a:blip r:embed="rId6"/>
          <a:stretch>
            <a:fillRect/>
          </a:stretch>
        </p:blipFill>
        <p:spPr>
          <a:xfrm>
            <a:off x="965200" y="3222625"/>
            <a:ext cx="9897745" cy="2807970"/>
          </a:xfrm>
          <a:prstGeom prst="rect">
            <a:avLst/>
          </a:prstGeom>
        </p:spPr>
      </p:pic>
      <p:sp>
        <p:nvSpPr>
          <p:cNvPr id="10" name="标题 9"/>
          <p:cNvSpPr>
            <a:spLocks noGrp="1"/>
          </p:cNvSpPr>
          <p:nvPr>
            <p:custDataLst>
              <p:tags r:id="rId7"/>
            </p:custDataLst>
          </p:nvPr>
        </p:nvSpPr>
        <p:spPr>
          <a:xfrm>
            <a:off x="965200" y="492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400"/>
              <a:t>Secretin Activates Thermogenesis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10" name="标题 9"/>
          <p:cNvSpPr>
            <a:spLocks noGrp="1"/>
          </p:cNvSpPr>
          <p:nvPr>
            <p:custDataLst>
              <p:tags r:id="rId5"/>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a:sym typeface="+mn-ea"/>
            </a:endParaRPr>
          </a:p>
          <a:p>
            <a:endParaRPr lang="zh-CN" altLang="en-US" sz="2400">
              <a:sym typeface="+mn-ea"/>
            </a:endParaRPr>
          </a:p>
          <a:p>
            <a:r>
              <a:rPr lang="zh-CN" altLang="en-US" sz="2400">
                <a:sym typeface="+mn-ea"/>
              </a:rPr>
              <a:t>Secretin-Activated BAT Induces Satiation</a:t>
            </a:r>
            <a:endParaRPr lang="zh-CN" altLang="en-US" sz="2400"/>
          </a:p>
          <a:p>
            <a:endParaRPr lang="zh-CN" altLang="en-US" sz="2400"/>
          </a:p>
          <a:p>
            <a:endParaRPr lang="zh-CN" altLang="en-US" sz="2400"/>
          </a:p>
        </p:txBody>
      </p:sp>
      <p:pic>
        <p:nvPicPr>
          <p:cNvPr id="4" name="图片 3"/>
          <p:cNvPicPr>
            <a:picLocks noChangeAspect="1"/>
          </p:cNvPicPr>
          <p:nvPr>
            <p:custDataLst>
              <p:tags r:id="rId6"/>
            </p:custDataLst>
          </p:nvPr>
        </p:nvPicPr>
        <p:blipFill>
          <a:blip r:embed="rId7"/>
          <a:stretch>
            <a:fillRect/>
          </a:stretch>
        </p:blipFill>
        <p:spPr>
          <a:xfrm>
            <a:off x="864235" y="1558925"/>
            <a:ext cx="10716895" cy="508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10" name="标题 9"/>
          <p:cNvSpPr>
            <a:spLocks noGrp="1"/>
          </p:cNvSpPr>
          <p:nvPr>
            <p:custDataLst>
              <p:tags r:id="rId5"/>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a:sym typeface="+mn-ea"/>
            </a:endParaRPr>
          </a:p>
          <a:p>
            <a:endParaRPr lang="zh-CN" altLang="en-US" sz="2400">
              <a:sym typeface="+mn-ea"/>
            </a:endParaRPr>
          </a:p>
          <a:p>
            <a:r>
              <a:rPr lang="zh-CN" altLang="en-US" sz="2400">
                <a:sym typeface="+mn-ea"/>
              </a:rPr>
              <a:t>Secretin-Activated BAT Induces Satiation</a:t>
            </a:r>
            <a:endParaRPr lang="zh-CN" altLang="en-US" sz="2400"/>
          </a:p>
          <a:p>
            <a:endParaRPr lang="zh-CN" altLang="en-US" sz="2400"/>
          </a:p>
          <a:p>
            <a:endParaRPr lang="zh-CN" altLang="en-US" sz="2400"/>
          </a:p>
        </p:txBody>
      </p:sp>
      <p:pic>
        <p:nvPicPr>
          <p:cNvPr id="2" name="图片 1"/>
          <p:cNvPicPr>
            <a:picLocks noChangeAspect="1"/>
          </p:cNvPicPr>
          <p:nvPr>
            <p:custDataLst>
              <p:tags r:id="rId6"/>
            </p:custDataLst>
          </p:nvPr>
        </p:nvPicPr>
        <p:blipFill>
          <a:blip r:embed="rId7"/>
          <a:stretch>
            <a:fillRect/>
          </a:stretch>
        </p:blipFill>
        <p:spPr>
          <a:xfrm>
            <a:off x="965200" y="1499235"/>
            <a:ext cx="6708140" cy="4804410"/>
          </a:xfrm>
          <a:prstGeom prst="rect">
            <a:avLst/>
          </a:prstGeom>
        </p:spPr>
      </p:pic>
      <p:sp>
        <p:nvSpPr>
          <p:cNvPr id="3" name="文本框 2"/>
          <p:cNvSpPr txBox="1"/>
          <p:nvPr/>
        </p:nvSpPr>
        <p:spPr>
          <a:xfrm>
            <a:off x="8274685" y="1818005"/>
            <a:ext cx="3484880" cy="4008120"/>
          </a:xfrm>
          <a:prstGeom prst="rect">
            <a:avLst/>
          </a:prstGeom>
          <a:noFill/>
        </p:spPr>
        <p:txBody>
          <a:bodyPr wrap="square" rtlCol="0">
            <a:noAutofit/>
          </a:bodyPr>
          <a:p>
            <a:r>
              <a:rPr lang="zh-CN" altLang="en-US" sz="2400"/>
              <a:t>In</a:t>
            </a:r>
            <a:r>
              <a:rPr lang="en-US" altLang="zh-CN" sz="2400"/>
              <a:t> </a:t>
            </a:r>
            <a:r>
              <a:rPr lang="zh-CN" altLang="en-US" sz="2400"/>
              <a:t>contrast to the effect of b3-AR agonist CL-316,243 (CL), the</a:t>
            </a:r>
            <a:r>
              <a:rPr lang="en-US" altLang="zh-CN" sz="2400"/>
              <a:t> </a:t>
            </a:r>
            <a:r>
              <a:rPr lang="zh-CN" altLang="en-US" sz="2400"/>
              <a:t>effects of secretin on food intake and BAT</a:t>
            </a:r>
            <a:r>
              <a:rPr lang="en-US" altLang="zh-CN" sz="2400"/>
              <a:t> </a:t>
            </a:r>
            <a:r>
              <a:rPr lang="zh-CN" altLang="en-US" sz="2400"/>
              <a:t>temperature, however, were retained in mice</a:t>
            </a:r>
            <a:r>
              <a:rPr lang="en-US" altLang="zh-CN" sz="2400"/>
              <a:t> </a:t>
            </a:r>
            <a:r>
              <a:rPr lang="zh-CN" altLang="en-US" sz="2400"/>
              <a:t>pretreated with propranolol.</a:t>
            </a:r>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4" name="内容占位符 3"/>
          <p:cNvPicPr>
            <a:picLocks noChangeAspect="1"/>
          </p:cNvPicPr>
          <p:nvPr>
            <p:ph idx="1"/>
            <p:custDataLst>
              <p:tags r:id="rId5"/>
            </p:custDataLst>
          </p:nvPr>
        </p:nvPicPr>
        <p:blipFill>
          <a:blip r:embed="rId6"/>
          <a:stretch>
            <a:fillRect/>
          </a:stretch>
        </p:blipFill>
        <p:spPr>
          <a:xfrm>
            <a:off x="965200" y="1574800"/>
            <a:ext cx="2660015" cy="4907915"/>
          </a:xfrm>
          <a:prstGeom prst="rect">
            <a:avLst/>
          </a:prstGeom>
        </p:spPr>
      </p:pic>
      <p:sp>
        <p:nvSpPr>
          <p:cNvPr id="5" name="标题 9"/>
          <p:cNvSpPr>
            <a:spLocks noGrp="1"/>
          </p:cNvSpPr>
          <p:nvPr>
            <p:custDataLst>
              <p:tags r:id="rId7"/>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a:sym typeface="+mn-ea"/>
            </a:endParaRPr>
          </a:p>
          <a:p>
            <a:endParaRPr lang="zh-CN" altLang="en-US" sz="2400">
              <a:sym typeface="+mn-ea"/>
            </a:endParaRPr>
          </a:p>
          <a:p>
            <a:r>
              <a:rPr lang="zh-CN" altLang="en-US" sz="2400">
                <a:sym typeface="+mn-ea"/>
              </a:rPr>
              <a:t>Secretin-Activated BAT Induces Satiation</a:t>
            </a:r>
            <a:endParaRPr lang="zh-CN" altLang="en-US" sz="2400"/>
          </a:p>
          <a:p>
            <a:endParaRPr lang="zh-CN" altLang="en-US" sz="2400"/>
          </a:p>
          <a:p>
            <a:endParaRPr lang="zh-CN" altLang="en-US" sz="2400"/>
          </a:p>
        </p:txBody>
      </p:sp>
      <p:sp>
        <p:nvSpPr>
          <p:cNvPr id="2" name="文本框 1"/>
          <p:cNvSpPr txBox="1"/>
          <p:nvPr/>
        </p:nvSpPr>
        <p:spPr>
          <a:xfrm>
            <a:off x="3988435" y="1818005"/>
            <a:ext cx="5889625" cy="1476375"/>
          </a:xfrm>
          <a:prstGeom prst="rect">
            <a:avLst/>
          </a:prstGeom>
          <a:noFill/>
        </p:spPr>
        <p:txBody>
          <a:bodyPr wrap="square" rtlCol="0">
            <a:spAutoFit/>
          </a:bodyPr>
          <a:p>
            <a:r>
              <a:rPr lang="zh-CN" altLang="en-US">
                <a:sym typeface="+mn-ea"/>
              </a:rPr>
              <a:t>POMC</a:t>
            </a:r>
            <a:r>
              <a:rPr lang="en-US" altLang="zh-CN">
                <a:sym typeface="+mn-ea"/>
              </a:rPr>
              <a:t>: </a:t>
            </a:r>
            <a:r>
              <a:rPr lang="zh-CN" altLang="en-US"/>
              <a:t>anorexigenic proopiomelanocortin</a:t>
            </a:r>
            <a:endParaRPr lang="zh-CN" altLang="en-US"/>
          </a:p>
          <a:p>
            <a:r>
              <a:rPr lang="zh-CN" altLang="en-US"/>
              <a:t>AgRP</a:t>
            </a:r>
            <a:r>
              <a:rPr lang="en-US" altLang="zh-CN"/>
              <a:t>:  orexigenic agouti-related protein</a:t>
            </a:r>
            <a:endParaRPr lang="en-US" altLang="zh-CN"/>
          </a:p>
          <a:p>
            <a:r>
              <a:rPr lang="en-US" altLang="zh-CN"/>
              <a:t>Trpv-1:  transient receptor potential vanilloid 1,  a temperature-sensitive ion channel expressed in POMC neurons</a:t>
            </a:r>
            <a:endParaRPr lang="en-US" altLang="zh-CN"/>
          </a:p>
        </p:txBody>
      </p:sp>
      <p:sp>
        <p:nvSpPr>
          <p:cNvPr id="3" name="文本框 2"/>
          <p:cNvSpPr txBox="1"/>
          <p:nvPr/>
        </p:nvSpPr>
        <p:spPr>
          <a:xfrm>
            <a:off x="3988435" y="3754120"/>
            <a:ext cx="7177405" cy="2084070"/>
          </a:xfrm>
          <a:prstGeom prst="rect">
            <a:avLst/>
          </a:prstGeom>
          <a:noFill/>
        </p:spPr>
        <p:txBody>
          <a:bodyPr wrap="square" rtlCol="0">
            <a:noAutofit/>
          </a:bodyPr>
          <a:p>
            <a:pPr>
              <a:lnSpc>
                <a:spcPct val="110000"/>
              </a:lnSpc>
            </a:pPr>
            <a:r>
              <a:rPr lang="zh-CN" altLang="en-US" sz="2400"/>
              <a:t>Together, these results suggest that the satiation</a:t>
            </a:r>
            <a:r>
              <a:rPr lang="en-US" altLang="zh-CN" sz="2400"/>
              <a:t> </a:t>
            </a:r>
            <a:r>
              <a:rPr lang="zh-CN" altLang="en-US" sz="2400"/>
              <a:t>signal emanating from secretin-activated BAT was sensed in the</a:t>
            </a:r>
            <a:r>
              <a:rPr lang="en-US" altLang="zh-CN" sz="2400"/>
              <a:t> </a:t>
            </a:r>
            <a:r>
              <a:rPr lang="zh-CN" altLang="en-US" sz="2400"/>
              <a:t>brain and promoted satiation, likely through perception of heat</a:t>
            </a:r>
            <a:r>
              <a:rPr lang="en-US" altLang="zh-CN" sz="2400"/>
              <a:t> </a:t>
            </a:r>
            <a:r>
              <a:rPr lang="zh-CN" altLang="en-US" sz="2400"/>
              <a:t>generated by BAT.</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4" name="内容占位符 3"/>
          <p:cNvPicPr>
            <a:picLocks noChangeAspect="1"/>
          </p:cNvPicPr>
          <p:nvPr>
            <p:ph idx="1"/>
            <p:custDataLst>
              <p:tags r:id="rId5"/>
            </p:custDataLst>
          </p:nvPr>
        </p:nvPicPr>
        <p:blipFill>
          <a:blip r:embed="rId6"/>
          <a:stretch>
            <a:fillRect/>
          </a:stretch>
        </p:blipFill>
        <p:spPr>
          <a:xfrm>
            <a:off x="537845" y="3429000"/>
            <a:ext cx="11370310" cy="3098165"/>
          </a:xfrm>
          <a:prstGeom prst="rect">
            <a:avLst/>
          </a:prstGeom>
        </p:spPr>
      </p:pic>
      <p:sp>
        <p:nvSpPr>
          <p:cNvPr id="10" name="标题 9"/>
          <p:cNvSpPr>
            <a:spLocks noGrp="1"/>
          </p:cNvSpPr>
          <p:nvPr>
            <p:custDataLst>
              <p:tags r:id="rId7"/>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a:sym typeface="+mn-ea"/>
            </a:endParaRPr>
          </a:p>
          <a:p>
            <a:endParaRPr lang="zh-CN" altLang="en-US" sz="2400">
              <a:sym typeface="+mn-ea"/>
            </a:endParaRPr>
          </a:p>
          <a:p>
            <a:r>
              <a:rPr lang="zh-CN" altLang="en-US" sz="2400">
                <a:sym typeface="+mn-ea"/>
              </a:rPr>
              <a:t>Secretin-Activated BAT Induces Satiation</a:t>
            </a:r>
            <a:endParaRPr lang="zh-CN" altLang="en-US" sz="2400"/>
          </a:p>
          <a:p>
            <a:endParaRPr lang="zh-CN" altLang="en-US" sz="2400"/>
          </a:p>
          <a:p>
            <a:endParaRPr lang="zh-CN" altLang="en-US" sz="2400"/>
          </a:p>
        </p:txBody>
      </p:sp>
      <p:sp>
        <p:nvSpPr>
          <p:cNvPr id="2" name="文本框 1"/>
          <p:cNvSpPr txBox="1"/>
          <p:nvPr/>
        </p:nvSpPr>
        <p:spPr>
          <a:xfrm>
            <a:off x="965200" y="1770380"/>
            <a:ext cx="9503410" cy="1658620"/>
          </a:xfrm>
          <a:prstGeom prst="rect">
            <a:avLst/>
          </a:prstGeom>
          <a:noFill/>
        </p:spPr>
        <p:txBody>
          <a:bodyPr wrap="square" rtlCol="0">
            <a:noAutofit/>
          </a:bodyPr>
          <a:p>
            <a:pPr marL="285750" indent="-285750">
              <a:buFont typeface="Arial" panose="020B0604020202020204" pitchFamily="34" charset="0"/>
              <a:buChar char="•"/>
            </a:pPr>
            <a:r>
              <a:rPr lang="zh-CN" altLang="en-US"/>
              <a:t>Total food intake (V)</a:t>
            </a:r>
            <a:endParaRPr lang="zh-CN" altLang="en-US"/>
          </a:p>
          <a:p>
            <a:pPr marL="285750" indent="-285750">
              <a:buFont typeface="Arial" panose="020B0604020202020204" pitchFamily="34" charset="0"/>
              <a:buChar char="•"/>
            </a:pPr>
            <a:r>
              <a:rPr lang="en-US" altLang="zh-CN"/>
              <a:t>N</a:t>
            </a:r>
            <a:r>
              <a:rPr lang="zh-CN" altLang="en-US"/>
              <a:t>umber of meals (W)</a:t>
            </a:r>
            <a:endParaRPr lang="zh-CN" altLang="en-US"/>
          </a:p>
          <a:p>
            <a:pPr marL="285750" indent="-285750">
              <a:buFont typeface="Arial" panose="020B0604020202020204" pitchFamily="34" charset="0"/>
              <a:buChar char="•"/>
            </a:pPr>
            <a:r>
              <a:rPr lang="en-US" altLang="zh-CN"/>
              <a:t>M</a:t>
            </a:r>
            <a:r>
              <a:rPr lang="zh-CN" altLang="en-US"/>
              <a:t>ean meal size (X), </a:t>
            </a:r>
            <a:endParaRPr lang="zh-CN" altLang="en-US"/>
          </a:p>
          <a:p>
            <a:pPr marL="285750" indent="-285750">
              <a:buFont typeface="Arial" panose="020B0604020202020204" pitchFamily="34" charset="0"/>
              <a:buChar char="•"/>
            </a:pPr>
            <a:r>
              <a:rPr lang="en-US" altLang="zh-CN"/>
              <a:t>M</a:t>
            </a:r>
            <a:r>
              <a:rPr lang="zh-CN" altLang="en-US"/>
              <a:t>ean</a:t>
            </a:r>
            <a:r>
              <a:rPr lang="en-US" altLang="zh-CN"/>
              <a:t> </a:t>
            </a:r>
            <a:r>
              <a:rPr lang="zh-CN" altLang="en-US"/>
              <a:t>meal duration (Y)</a:t>
            </a:r>
            <a:endParaRPr lang="zh-CN" altLang="en-US"/>
          </a:p>
          <a:p>
            <a:pPr marL="285750" indent="-285750">
              <a:buFont typeface="Arial" panose="020B0604020202020204" pitchFamily="34" charset="0"/>
              <a:buChar char="•"/>
            </a:pPr>
            <a:r>
              <a:rPr lang="en-US" altLang="zh-CN"/>
              <a:t>M</a:t>
            </a:r>
            <a:r>
              <a:rPr lang="zh-CN" altLang="en-US"/>
              <a:t>ean inter-meal bout length (Z)</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10" name="标题 9"/>
          <p:cNvSpPr>
            <a:spLocks noGrp="1"/>
          </p:cNvSpPr>
          <p:nvPr>
            <p:custDataLst>
              <p:tags r:id="rId5"/>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sym typeface="+mn-ea"/>
              </a:rPr>
              <a:t>Neutralizing Prandial Secretin Activity Blunts Meal</a:t>
            </a:r>
            <a:r>
              <a:rPr lang="en-US" altLang="zh-CN" sz="2400">
                <a:sym typeface="+mn-ea"/>
              </a:rPr>
              <a:t> </a:t>
            </a:r>
            <a:r>
              <a:rPr lang="zh-CN" altLang="en-US" sz="2400">
                <a:sym typeface="+mn-ea"/>
              </a:rPr>
              <a:t>Associated Thermogenesis,</a:t>
            </a:r>
            <a:r>
              <a:rPr lang="en-US" altLang="zh-CN" sz="2400">
                <a:sym typeface="+mn-ea"/>
              </a:rPr>
              <a:t> </a:t>
            </a:r>
            <a:r>
              <a:rPr lang="zh-CN" altLang="en-US" sz="2400">
                <a:sym typeface="+mn-ea"/>
              </a:rPr>
              <a:t>Increases Food Intake, and</a:t>
            </a:r>
            <a:r>
              <a:rPr lang="en-US" altLang="zh-CN" sz="2400">
                <a:sym typeface="+mn-ea"/>
              </a:rPr>
              <a:t> </a:t>
            </a:r>
            <a:r>
              <a:rPr lang="zh-CN" altLang="en-US" sz="2400">
                <a:sym typeface="+mn-ea"/>
              </a:rPr>
              <a:t>Changes Meal Patterning</a:t>
            </a:r>
            <a:endParaRPr lang="zh-CN" altLang="en-US" sz="2400">
              <a:sym typeface="+mn-ea"/>
            </a:endParaRPr>
          </a:p>
        </p:txBody>
      </p:sp>
      <p:pic>
        <p:nvPicPr>
          <p:cNvPr id="2" name="图片 1"/>
          <p:cNvPicPr>
            <a:picLocks noChangeAspect="1"/>
          </p:cNvPicPr>
          <p:nvPr>
            <p:custDataLst>
              <p:tags r:id="rId6"/>
            </p:custDataLst>
          </p:nvPr>
        </p:nvPicPr>
        <p:blipFill>
          <a:blip r:embed="rId7"/>
          <a:stretch>
            <a:fillRect/>
          </a:stretch>
        </p:blipFill>
        <p:spPr>
          <a:xfrm>
            <a:off x="553085" y="1573530"/>
            <a:ext cx="8268970" cy="4498975"/>
          </a:xfrm>
          <a:prstGeom prst="rect">
            <a:avLst/>
          </a:prstGeom>
        </p:spPr>
      </p:pic>
      <p:sp>
        <p:nvSpPr>
          <p:cNvPr id="4" name="文本框 3"/>
          <p:cNvSpPr txBox="1"/>
          <p:nvPr/>
        </p:nvSpPr>
        <p:spPr>
          <a:xfrm>
            <a:off x="8941435" y="1818005"/>
            <a:ext cx="2539365" cy="2652395"/>
          </a:xfrm>
          <a:prstGeom prst="rect">
            <a:avLst/>
          </a:prstGeom>
          <a:noFill/>
        </p:spPr>
        <p:txBody>
          <a:bodyPr wrap="square" rtlCol="0" anchor="t">
            <a:noAutofit/>
          </a:bodyPr>
          <a:p>
            <a:r>
              <a:rPr lang="zh-CN" altLang="en-US" sz="2000"/>
              <a:t>a novel endocrine gut-secretin-BAT</a:t>
            </a:r>
            <a:r>
              <a:rPr lang="en-US" altLang="zh-CN" sz="2000"/>
              <a:t> </a:t>
            </a:r>
            <a:r>
              <a:rPr lang="zh-CN" altLang="en-US" sz="2000"/>
              <a:t>brain axis in the acute control of food intake</a:t>
            </a:r>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10" name="标题 9"/>
          <p:cNvSpPr>
            <a:spLocks noGrp="1"/>
          </p:cNvSpPr>
          <p:nvPr>
            <p:custDataLst>
              <p:tags r:id="rId5"/>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400">
                <a:sym typeface="+mn-ea"/>
              </a:rPr>
              <a:t>Secretin Infusion Transiently Elevates Energy</a:t>
            </a:r>
            <a:r>
              <a:rPr lang="en-US" sz="2400">
                <a:sym typeface="+mn-ea"/>
              </a:rPr>
              <a:t> </a:t>
            </a:r>
            <a:r>
              <a:rPr sz="2400">
                <a:sym typeface="+mn-ea"/>
              </a:rPr>
              <a:t>Expenditure in Diet-Induced Obese Mice</a:t>
            </a:r>
            <a:endParaRPr sz="2400">
              <a:sym typeface="+mn-ea"/>
            </a:endParaRPr>
          </a:p>
        </p:txBody>
      </p:sp>
      <p:pic>
        <p:nvPicPr>
          <p:cNvPr id="3" name="图片 2"/>
          <p:cNvPicPr>
            <a:picLocks noChangeAspect="1"/>
          </p:cNvPicPr>
          <p:nvPr/>
        </p:nvPicPr>
        <p:blipFill>
          <a:blip r:embed="rId6"/>
          <a:stretch>
            <a:fillRect/>
          </a:stretch>
        </p:blipFill>
        <p:spPr>
          <a:xfrm>
            <a:off x="965200" y="1590675"/>
            <a:ext cx="5503545" cy="4142105"/>
          </a:xfrm>
          <a:prstGeom prst="rect">
            <a:avLst/>
          </a:prstGeom>
        </p:spPr>
      </p:pic>
      <p:sp>
        <p:nvSpPr>
          <p:cNvPr id="4" name="文本框 3"/>
          <p:cNvSpPr txBox="1"/>
          <p:nvPr/>
        </p:nvSpPr>
        <p:spPr>
          <a:xfrm>
            <a:off x="6468745" y="1818005"/>
            <a:ext cx="4928235" cy="2338070"/>
          </a:xfrm>
          <a:prstGeom prst="rect">
            <a:avLst/>
          </a:prstGeom>
          <a:noFill/>
        </p:spPr>
        <p:txBody>
          <a:bodyPr wrap="square" rtlCol="0" anchor="t">
            <a:noAutofit/>
          </a:bodyPr>
          <a:p>
            <a:r>
              <a:rPr lang="en-US" altLang="zh-CN"/>
              <a:t>C</a:t>
            </a:r>
            <a:r>
              <a:rPr lang="zh-CN" altLang="en-US"/>
              <a:t>hronically infuse diet-induced obese mice (DIO) with native human</a:t>
            </a:r>
            <a:r>
              <a:rPr lang="en-US" altLang="zh-CN"/>
              <a:t> </a:t>
            </a:r>
            <a:r>
              <a:rPr lang="zh-CN" altLang="en-US"/>
              <a:t>secretin (native secretin) and a modified human secretin analog</a:t>
            </a:r>
            <a:r>
              <a:rPr lang="en-US" altLang="zh-CN"/>
              <a:t> </a:t>
            </a:r>
            <a:r>
              <a:rPr lang="zh-CN" altLang="en-US"/>
              <a:t>(modified secretin), respectively.</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idx="1"/>
            <p:custDataLst>
              <p:tags r:id="rId1"/>
            </p:custDataLst>
          </p:nvPr>
        </p:nvSpPr>
        <p:spPr/>
        <p:txBody>
          <a:bodyPr>
            <a:normAutofit fontScale="90000"/>
          </a:bodyPr>
          <a:p>
            <a:r>
              <a:rPr lang="en-US" altLang="zh-CN">
                <a:solidFill>
                  <a:schemeClr val="accent1">
                    <a:lumMod val="75000"/>
                  </a:schemeClr>
                </a:solidFill>
              </a:rPr>
              <a:t>More Food = Less Weight ?</a:t>
            </a:r>
            <a:endParaRPr lang="en-US" altLang="zh-CN">
              <a:solidFill>
                <a:schemeClr val="accent1">
                  <a:lumMod val="75000"/>
                </a:schemeClr>
              </a:solidFill>
            </a:endParaRPr>
          </a:p>
        </p:txBody>
      </p:sp>
      <p:sp>
        <p:nvSpPr>
          <p:cNvPr id="2" name="文本框 1"/>
          <p:cNvSpPr txBox="1"/>
          <p:nvPr/>
        </p:nvSpPr>
        <p:spPr>
          <a:xfrm>
            <a:off x="8462010" y="4655185"/>
            <a:ext cx="2215515" cy="398780"/>
          </a:xfrm>
          <a:prstGeom prst="rect">
            <a:avLst/>
          </a:prstGeom>
          <a:noFill/>
        </p:spPr>
        <p:txBody>
          <a:bodyPr wrap="square" rtlCol="0">
            <a:spAutoFit/>
          </a:bodyPr>
          <a:p>
            <a:r>
              <a:rPr lang="en-US" altLang="zh-CN" sz="2000">
                <a:solidFill>
                  <a:srgbClr val="D07C43"/>
                </a:solidFill>
              </a:rPr>
              <a:t>by Liu Hongyu</a:t>
            </a:r>
            <a:endParaRPr lang="en-US" altLang="zh-CN" sz="2000">
              <a:solidFill>
                <a:srgbClr val="D07C43"/>
              </a:solidFill>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10" name="标题 9"/>
          <p:cNvSpPr>
            <a:spLocks noGrp="1"/>
          </p:cNvSpPr>
          <p:nvPr>
            <p:custDataLst>
              <p:tags r:id="rId5"/>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sym typeface="+mn-ea"/>
              </a:rPr>
              <a:t>Neutralizing Prandial Secretin Activity Blunts Meal</a:t>
            </a:r>
            <a:r>
              <a:rPr lang="en-US" altLang="zh-CN" sz="2400">
                <a:sym typeface="+mn-ea"/>
              </a:rPr>
              <a:t> </a:t>
            </a:r>
            <a:r>
              <a:rPr lang="zh-CN" altLang="en-US" sz="2400">
                <a:sym typeface="+mn-ea"/>
              </a:rPr>
              <a:t>Associated Thermogenesis,</a:t>
            </a:r>
            <a:r>
              <a:rPr lang="en-US" altLang="zh-CN" sz="2400">
                <a:sym typeface="+mn-ea"/>
              </a:rPr>
              <a:t> </a:t>
            </a:r>
            <a:r>
              <a:rPr lang="zh-CN" altLang="en-US" sz="2400">
                <a:sym typeface="+mn-ea"/>
              </a:rPr>
              <a:t>Increases Food Intake, and</a:t>
            </a:r>
            <a:r>
              <a:rPr lang="en-US" altLang="zh-CN" sz="2400">
                <a:sym typeface="+mn-ea"/>
              </a:rPr>
              <a:t> </a:t>
            </a:r>
            <a:r>
              <a:rPr lang="zh-CN" altLang="en-US" sz="2400">
                <a:sym typeface="+mn-ea"/>
              </a:rPr>
              <a:t>Changes Meal Patterning</a:t>
            </a:r>
            <a:endParaRPr lang="zh-CN" altLang="en-US" sz="2400">
              <a:sym typeface="+mn-ea"/>
            </a:endParaRPr>
          </a:p>
        </p:txBody>
      </p:sp>
      <p:pic>
        <p:nvPicPr>
          <p:cNvPr id="2" name="图片 1"/>
          <p:cNvPicPr>
            <a:picLocks noChangeAspect="1"/>
          </p:cNvPicPr>
          <p:nvPr>
            <p:custDataLst>
              <p:tags r:id="rId6"/>
            </p:custDataLst>
          </p:nvPr>
        </p:nvPicPr>
        <p:blipFill>
          <a:blip r:embed="rId7"/>
          <a:stretch>
            <a:fillRect/>
          </a:stretch>
        </p:blipFill>
        <p:spPr>
          <a:xfrm>
            <a:off x="965200" y="1517015"/>
            <a:ext cx="7775575" cy="5079365"/>
          </a:xfrm>
          <a:prstGeom prst="rect">
            <a:avLst/>
          </a:prstGeom>
        </p:spPr>
      </p:pic>
      <p:sp>
        <p:nvSpPr>
          <p:cNvPr id="3" name="文本框 2"/>
          <p:cNvSpPr txBox="1"/>
          <p:nvPr/>
        </p:nvSpPr>
        <p:spPr>
          <a:xfrm>
            <a:off x="8740775" y="1818005"/>
            <a:ext cx="2978150" cy="2855595"/>
          </a:xfrm>
          <a:prstGeom prst="rect">
            <a:avLst/>
          </a:prstGeom>
          <a:noFill/>
        </p:spPr>
        <p:txBody>
          <a:bodyPr wrap="square" rtlCol="0" anchor="t">
            <a:noAutofit/>
          </a:bodyPr>
          <a:p>
            <a:r>
              <a:rPr lang="zh-CN" altLang="en-US">
                <a:sym typeface="+mn-ea"/>
              </a:rPr>
              <a:t>continuous infusion of native secretin (996 nmol/kg/day), modified secretin (326</a:t>
            </a:r>
            <a:r>
              <a:rPr lang="en-US" altLang="zh-CN">
                <a:sym typeface="+mn-ea"/>
              </a:rPr>
              <a:t> </a:t>
            </a:r>
            <a:r>
              <a:rPr lang="zh-CN" altLang="en-US">
                <a:sym typeface="+mn-ea"/>
              </a:rPr>
              <a:t>nmol/kg/day), GLP1 analog (CEX51, 30 nmol/kg/day), or</a:t>
            </a:r>
            <a:r>
              <a:rPr lang="en-US" altLang="zh-CN">
                <a:sym typeface="+mn-ea"/>
              </a:rPr>
              <a:t> </a:t>
            </a:r>
            <a:r>
              <a:rPr lang="zh-CN" altLang="en-US">
                <a:sym typeface="+mn-ea"/>
              </a:rPr>
              <a:t>vehicle (20 mM Citrate) on metabolic parameters</a:t>
            </a:r>
            <a:r>
              <a:rPr lang="en-US" altLang="zh-CN">
                <a:sym typeface="+mn-ea"/>
              </a:rPr>
              <a:t>.</a:t>
            </a:r>
            <a:endParaRPr lang="en-US" altLang="zh-CN">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sp>
        <p:nvSpPr>
          <p:cNvPr id="10" name="标题 9"/>
          <p:cNvSpPr>
            <a:spLocks noGrp="1"/>
          </p:cNvSpPr>
          <p:nvPr>
            <p:custDataLst>
              <p:tags r:id="rId5"/>
            </p:custDataLst>
          </p:nvPr>
        </p:nvSpPr>
        <p:spPr>
          <a:xfrm>
            <a:off x="965200" y="49212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400">
                <a:sym typeface="+mn-ea"/>
              </a:rPr>
              <a:t>Secretin Activates Human BAT</a:t>
            </a:r>
            <a:endParaRPr sz="2400">
              <a:sym typeface="+mn-ea"/>
            </a:endParaRPr>
          </a:p>
        </p:txBody>
      </p:sp>
      <p:pic>
        <p:nvPicPr>
          <p:cNvPr id="4" name="图片 3"/>
          <p:cNvPicPr>
            <a:picLocks noChangeAspect="1"/>
          </p:cNvPicPr>
          <p:nvPr>
            <p:custDataLst>
              <p:tags r:id="rId6"/>
            </p:custDataLst>
          </p:nvPr>
        </p:nvPicPr>
        <p:blipFill>
          <a:blip r:embed="rId7"/>
          <a:stretch>
            <a:fillRect/>
          </a:stretch>
        </p:blipFill>
        <p:spPr>
          <a:xfrm>
            <a:off x="965200" y="1630680"/>
            <a:ext cx="9843770" cy="4832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35" y="1"/>
            <a:ext cx="12192000" cy="6857999"/>
          </a:xfrm>
          <a:prstGeom prst="rect">
            <a:avLst/>
          </a:prstGeom>
        </p:spPr>
      </p:pic>
      <p:pic>
        <p:nvPicPr>
          <p:cNvPr id="7" name="图片 6"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6" name="图片 5"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sp>
        <p:nvSpPr>
          <p:cNvPr id="2" name="文本框 1"/>
          <p:cNvSpPr txBox="1"/>
          <p:nvPr/>
        </p:nvSpPr>
        <p:spPr>
          <a:xfrm>
            <a:off x="2322195" y="2413635"/>
            <a:ext cx="8338820" cy="1997075"/>
          </a:xfrm>
          <a:prstGeom prst="rect">
            <a:avLst/>
          </a:prstGeom>
          <a:noFill/>
        </p:spPr>
        <p:txBody>
          <a:bodyPr wrap="square" rtlCol="0" anchor="t">
            <a:noAutofit/>
          </a:bodyPr>
          <a:p>
            <a:pPr marL="285750" indent="-285750">
              <a:lnSpc>
                <a:spcPct val="120000"/>
              </a:lnSpc>
              <a:buFont typeface="Arial" panose="020B0604020202020204" pitchFamily="34" charset="0"/>
              <a:buChar char="•"/>
            </a:pPr>
            <a:r>
              <a:rPr lang="zh-CN" altLang="en-US"/>
              <a:t>分泌素在进食过程中释放，直接激活BAT的产热作用。分泌素通过在棕色脂肪细胞中大量表达的分泌素受体发出信号来执行这种生热作用。</a:t>
            </a:r>
            <a:endParaRPr lang="zh-CN" altLang="en-US"/>
          </a:p>
          <a:p>
            <a:pPr marL="285750" indent="-285750">
              <a:lnSpc>
                <a:spcPct val="120000"/>
              </a:lnSpc>
              <a:buFont typeface="Arial" panose="020B0604020202020204" pitchFamily="34" charset="0"/>
              <a:buChar char="•"/>
            </a:pPr>
            <a:r>
              <a:rPr lang="zh-CN" altLang="en-US"/>
              <a:t>由膳食诱导的血液分泌素水平升高所编码的营养状态直接转化为BAT的生热活性，从而将这些信息传递给大脑并促进饱足。这建立了一个未知的内分泌肠道分泌素-bat脑轴，对整合能量平衡生理学具有重要意义。</a:t>
            </a:r>
            <a:endParaRPr lang="zh-CN" altLang="en-US"/>
          </a:p>
        </p:txBody>
      </p:sp>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形状 10"/>
          <p:cNvSpPr/>
          <p:nvPr>
            <p:custDataLst>
              <p:tags r:id="rId1"/>
            </p:custDataLst>
          </p:nvPr>
        </p:nvSpPr>
        <p:spPr>
          <a:xfrm>
            <a:off x="342265" y="2861729"/>
            <a:ext cx="300458" cy="790575"/>
          </a:xfrm>
          <a:custGeom>
            <a:avLst/>
            <a:gdLst>
              <a:gd name="connsiteX0" fmla="*/ 0 w 300458"/>
              <a:gd name="connsiteY0" fmla="*/ 0 h 790575"/>
              <a:gd name="connsiteX1" fmla="*/ 95250 w 300458"/>
              <a:gd name="connsiteY1" fmla="*/ 0 h 790575"/>
              <a:gd name="connsiteX2" fmla="*/ 95250 w 300458"/>
              <a:gd name="connsiteY2" fmla="*/ 1 h 790575"/>
              <a:gd name="connsiteX3" fmla="*/ 300458 w 300458"/>
              <a:gd name="connsiteY3" fmla="*/ 1 h 790575"/>
              <a:gd name="connsiteX4" fmla="*/ 300458 w 300458"/>
              <a:gd name="connsiteY4" fmla="*/ 95251 h 790575"/>
              <a:gd name="connsiteX5" fmla="*/ 95250 w 300458"/>
              <a:gd name="connsiteY5" fmla="*/ 95251 h 790575"/>
              <a:gd name="connsiteX6" fmla="*/ 95250 w 300458"/>
              <a:gd name="connsiteY6" fmla="*/ 790575 h 790575"/>
              <a:gd name="connsiteX7" fmla="*/ 0 w 300458"/>
              <a:gd name="connsiteY7" fmla="*/ 790575 h 790575"/>
              <a:gd name="connsiteX8" fmla="*/ 0 w 300458"/>
              <a:gd name="connsiteY8" fmla="*/ 95251 h 790575"/>
              <a:gd name="connsiteX9" fmla="*/ 0 w 300458"/>
              <a:gd name="connsiteY9" fmla="*/ 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458" h="790575">
                <a:moveTo>
                  <a:pt x="0" y="0"/>
                </a:moveTo>
                <a:lnTo>
                  <a:pt x="95250" y="0"/>
                </a:lnTo>
                <a:lnTo>
                  <a:pt x="95250" y="1"/>
                </a:lnTo>
                <a:lnTo>
                  <a:pt x="300458" y="1"/>
                </a:lnTo>
                <a:lnTo>
                  <a:pt x="300458" y="95251"/>
                </a:lnTo>
                <a:lnTo>
                  <a:pt x="95250" y="95251"/>
                </a:lnTo>
                <a:lnTo>
                  <a:pt x="95250" y="790575"/>
                </a:lnTo>
                <a:lnTo>
                  <a:pt x="0" y="790575"/>
                </a:lnTo>
                <a:lnTo>
                  <a:pt x="0" y="95251"/>
                </a:lnTo>
                <a:lnTo>
                  <a:pt x="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accent1"/>
              </a:solidFill>
              <a:latin typeface="Arial" panose="020B0604020202020204" pitchFamily="34" charset="0"/>
              <a:ea typeface="汉仪中简黑简" panose="00020600040101010101" charset="-122"/>
            </a:endParaRPr>
          </a:p>
        </p:txBody>
      </p:sp>
      <p:sp>
        <p:nvSpPr>
          <p:cNvPr id="17" name="L 形 16"/>
          <p:cNvSpPr/>
          <p:nvPr>
            <p:custDataLst>
              <p:tags r:id="rId2"/>
            </p:custDataLst>
          </p:nvPr>
        </p:nvSpPr>
        <p:spPr>
          <a:xfrm flipH="1">
            <a:off x="6738504" y="2853393"/>
            <a:ext cx="300458" cy="807247"/>
          </a:xfrm>
          <a:prstGeom prst="corner">
            <a:avLst>
              <a:gd name="adj1" fmla="val 34942"/>
              <a:gd name="adj2" fmla="val 325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accent1"/>
              </a:solidFill>
              <a:latin typeface="Arial" panose="020B0604020202020204" pitchFamily="34" charset="0"/>
              <a:ea typeface="汉仪中简黑简" panose="00020600040101010101" charset="-122"/>
            </a:endParaRPr>
          </a:p>
        </p:txBody>
      </p:sp>
      <p:sp>
        <p:nvSpPr>
          <p:cNvPr id="4" name="标题 3"/>
          <p:cNvSpPr>
            <a:spLocks noChangeArrowheads="1"/>
          </p:cNvSpPr>
          <p:nvPr>
            <p:ph type="title" idx="3"/>
            <p:custDataLst>
              <p:tags r:id="rId3"/>
            </p:custDataLst>
          </p:nvPr>
        </p:nvSpPr>
        <p:spPr/>
        <p:txBody>
          <a:bodyPr/>
          <a:p>
            <a:r>
              <a:rPr lang="en-US" altLang="zh-CN">
                <a:solidFill>
                  <a:schemeClr val="accent1">
                    <a:lumMod val="75000"/>
                  </a:schemeClr>
                </a:solidFill>
              </a:rPr>
              <a:t>Thanks !</a:t>
            </a:r>
            <a:endParaRPr lang="en-US" altLang="zh-CN">
              <a:solidFill>
                <a:schemeClr val="accent1">
                  <a:lumMod val="75000"/>
                </a:schemeClr>
              </a:solidFill>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612474" y="1293951"/>
            <a:ext cx="762635" cy="553085"/>
          </a:xfrm>
          <a:prstGeom prst="rect">
            <a:avLst/>
          </a:prstGeom>
          <a:noFill/>
        </p:spPr>
        <p:txBody>
          <a:bodyPr wrap="square" lIns="0" tIns="0" rIns="0" bIns="0" rtlCol="0" anchor="b" anchorCtr="0">
            <a:normAutofit/>
          </a:bodyPr>
          <a:p>
            <a:r>
              <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rPr>
              <a:t>01.</a:t>
            </a:r>
            <a:endPar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endParaRPr>
          </a:p>
        </p:txBody>
      </p:sp>
      <p:sp>
        <p:nvSpPr>
          <p:cNvPr id="8" name="文本框 7"/>
          <p:cNvSpPr txBox="1"/>
          <p:nvPr>
            <p:custDataLst>
              <p:tags r:id="rId2"/>
            </p:custDataLst>
          </p:nvPr>
        </p:nvSpPr>
        <p:spPr>
          <a:xfrm>
            <a:off x="3612474" y="1888311"/>
            <a:ext cx="1673225" cy="334010"/>
          </a:xfrm>
          <a:prstGeom prst="rect">
            <a:avLst/>
          </a:prstGeom>
          <a:noFill/>
        </p:spPr>
        <p:txBody>
          <a:bodyPr wrap="square" lIns="0" tIns="0" rIns="0" bIns="46800" rtlCol="0" anchor="b" anchorCtr="0">
            <a:normAutofit/>
          </a:bodyPr>
          <a:p>
            <a:r>
              <a:rPr lang="en-US" altLang="zh-CN" sz="1600" b="1" spc="300" dirty="0">
                <a:solidFill>
                  <a:schemeClr val="dk1">
                    <a:lumMod val="85000"/>
                    <a:lumOff val="15000"/>
                  </a:schemeClr>
                </a:solidFill>
                <a:latin typeface="Arial" panose="020B0604020202020204" pitchFamily="34" charset="0"/>
                <a:ea typeface="汉仪中简黑简" panose="00020600040101010101" charset="-122"/>
              </a:rPr>
              <a:t>Introduction</a:t>
            </a:r>
            <a:endParaRPr lang="en-US" altLang="zh-CN" sz="1600" b="1" spc="300" dirty="0">
              <a:solidFill>
                <a:schemeClr val="dk1">
                  <a:lumMod val="85000"/>
                  <a:lumOff val="15000"/>
                </a:schemeClr>
              </a:solidFill>
              <a:latin typeface="Arial" panose="020B0604020202020204" pitchFamily="34" charset="0"/>
              <a:ea typeface="汉仪中简黑简" panose="00020600040101010101" charset="-122"/>
            </a:endParaRPr>
          </a:p>
        </p:txBody>
      </p:sp>
      <p:cxnSp>
        <p:nvCxnSpPr>
          <p:cNvPr id="25" name="直接连接符 24"/>
          <p:cNvCxnSpPr/>
          <p:nvPr>
            <p:custDataLst>
              <p:tags r:id="rId3"/>
            </p:custDataLst>
          </p:nvPr>
        </p:nvCxnSpPr>
        <p:spPr>
          <a:xfrm>
            <a:off x="3612474" y="2590621"/>
            <a:ext cx="1517015" cy="0"/>
          </a:xfrm>
          <a:prstGeom prst="line">
            <a:avLst/>
          </a:prstGeom>
          <a:ln>
            <a:solidFill>
              <a:schemeClr val="dk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4"/>
            </p:custDataLst>
          </p:nvPr>
        </p:nvSpPr>
        <p:spPr>
          <a:xfrm>
            <a:off x="3612474" y="4159071"/>
            <a:ext cx="762635" cy="553085"/>
          </a:xfrm>
          <a:prstGeom prst="rect">
            <a:avLst/>
          </a:prstGeom>
          <a:noFill/>
        </p:spPr>
        <p:txBody>
          <a:bodyPr wrap="square" lIns="0" tIns="0" rIns="0" bIns="0" rtlCol="0" anchor="b" anchorCtr="0">
            <a:normAutofit/>
          </a:bodyPr>
          <a:p>
            <a:r>
              <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rPr>
              <a:t>03.</a:t>
            </a:r>
            <a:endPar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endParaRPr>
          </a:p>
        </p:txBody>
      </p:sp>
      <p:sp>
        <p:nvSpPr>
          <p:cNvPr id="10" name="文本框 9"/>
          <p:cNvSpPr txBox="1"/>
          <p:nvPr>
            <p:custDataLst>
              <p:tags r:id="rId5"/>
            </p:custDataLst>
          </p:nvPr>
        </p:nvSpPr>
        <p:spPr>
          <a:xfrm>
            <a:off x="3612474" y="4753431"/>
            <a:ext cx="1673225" cy="334010"/>
          </a:xfrm>
          <a:prstGeom prst="rect">
            <a:avLst/>
          </a:prstGeom>
          <a:noFill/>
        </p:spPr>
        <p:txBody>
          <a:bodyPr wrap="square" lIns="0" tIns="0" rIns="0" bIns="46800" rtlCol="0" anchor="b" anchorCtr="0">
            <a:normAutofit/>
          </a:bodyPr>
          <a:p>
            <a:r>
              <a:rPr lang="zh-CN" altLang="en-US" sz="1600" b="1" spc="300" dirty="0">
                <a:solidFill>
                  <a:schemeClr val="dk1">
                    <a:lumMod val="85000"/>
                    <a:lumOff val="15000"/>
                  </a:schemeClr>
                </a:solidFill>
                <a:latin typeface="Arial" panose="020B0604020202020204" pitchFamily="34" charset="0"/>
                <a:ea typeface="汉仪中简黑简" panose="00020600040101010101" charset="-122"/>
              </a:rPr>
              <a:t>产品与服务</a:t>
            </a:r>
            <a:endParaRPr lang="zh-CN" altLang="en-US" sz="1600" b="1" spc="300" dirty="0">
              <a:solidFill>
                <a:schemeClr val="dk1">
                  <a:lumMod val="85000"/>
                  <a:lumOff val="15000"/>
                </a:schemeClr>
              </a:solidFill>
              <a:latin typeface="Arial" panose="020B0604020202020204" pitchFamily="34" charset="0"/>
              <a:ea typeface="汉仪中简黑简" panose="00020600040101010101" charset="-122"/>
            </a:endParaRPr>
          </a:p>
        </p:txBody>
      </p:sp>
      <p:sp>
        <p:nvSpPr>
          <p:cNvPr id="11" name="文本框 10"/>
          <p:cNvSpPr txBox="1"/>
          <p:nvPr>
            <p:custDataLst>
              <p:tags r:id="rId6"/>
            </p:custDataLst>
          </p:nvPr>
        </p:nvSpPr>
        <p:spPr>
          <a:xfrm>
            <a:off x="3612474" y="5106491"/>
            <a:ext cx="1692275" cy="234315"/>
          </a:xfrm>
          <a:prstGeom prst="rect">
            <a:avLst/>
          </a:prstGeom>
          <a:noFill/>
        </p:spPr>
        <p:txBody>
          <a:bodyPr wrap="square" lIns="0" tIns="0" rIns="0" bIns="0" rtlCol="0" anchor="t" anchorCtr="0">
            <a:normAutofit/>
          </a:bodyPr>
          <a:p>
            <a:r>
              <a:rPr lang="zh-CN" altLang="en-US" sz="1000" spc="200" dirty="0">
                <a:solidFill>
                  <a:schemeClr val="dk1">
                    <a:lumMod val="85000"/>
                    <a:lumOff val="15000"/>
                  </a:schemeClr>
                </a:solidFill>
                <a:latin typeface="Arial" panose="020B0604020202020204" pitchFamily="34" charset="0"/>
                <a:ea typeface="汉仪中简黑简" panose="00020600040101010101" charset="-122"/>
              </a:rPr>
              <a:t>单击此处添加正文</a:t>
            </a:r>
            <a:endParaRPr lang="zh-CN" altLang="en-US" sz="1000" spc="200" dirty="0">
              <a:solidFill>
                <a:schemeClr val="dk1">
                  <a:lumMod val="85000"/>
                  <a:lumOff val="15000"/>
                </a:schemeClr>
              </a:solidFill>
              <a:latin typeface="Arial" panose="020B0604020202020204" pitchFamily="34" charset="0"/>
              <a:ea typeface="汉仪中简黑简" panose="00020600040101010101" charset="-122"/>
            </a:endParaRPr>
          </a:p>
        </p:txBody>
      </p:sp>
      <p:cxnSp>
        <p:nvCxnSpPr>
          <p:cNvPr id="26" name="直接连接符 25"/>
          <p:cNvCxnSpPr/>
          <p:nvPr>
            <p:custDataLst>
              <p:tags r:id="rId7"/>
            </p:custDataLst>
          </p:nvPr>
        </p:nvCxnSpPr>
        <p:spPr>
          <a:xfrm>
            <a:off x="3612474" y="5467171"/>
            <a:ext cx="1517015" cy="0"/>
          </a:xfrm>
          <a:prstGeom prst="line">
            <a:avLst/>
          </a:prstGeom>
          <a:ln>
            <a:solidFill>
              <a:schemeClr val="dk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6535379" y="1293951"/>
            <a:ext cx="762635" cy="553085"/>
          </a:xfrm>
          <a:prstGeom prst="rect">
            <a:avLst/>
          </a:prstGeom>
          <a:noFill/>
        </p:spPr>
        <p:txBody>
          <a:bodyPr wrap="square" lIns="0" tIns="0" rIns="0" bIns="0" rtlCol="0" anchor="b" anchorCtr="0">
            <a:normAutofit/>
          </a:bodyPr>
          <a:p>
            <a:r>
              <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rPr>
              <a:t>02.</a:t>
            </a:r>
            <a:endPar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endParaRPr>
          </a:p>
        </p:txBody>
      </p:sp>
      <p:sp>
        <p:nvSpPr>
          <p:cNvPr id="16" name="文本框 15"/>
          <p:cNvSpPr txBox="1"/>
          <p:nvPr>
            <p:custDataLst>
              <p:tags r:id="rId9"/>
            </p:custDataLst>
          </p:nvPr>
        </p:nvSpPr>
        <p:spPr>
          <a:xfrm>
            <a:off x="6535379" y="1888311"/>
            <a:ext cx="1673225" cy="334010"/>
          </a:xfrm>
          <a:prstGeom prst="rect">
            <a:avLst/>
          </a:prstGeom>
          <a:noFill/>
        </p:spPr>
        <p:txBody>
          <a:bodyPr wrap="square" lIns="0" tIns="0" rIns="0" bIns="46800" rtlCol="0" anchor="b" anchorCtr="0">
            <a:normAutofit/>
          </a:bodyPr>
          <a:p>
            <a:r>
              <a:rPr lang="zh-CN" altLang="en-US" sz="1600" b="1" spc="300" dirty="0">
                <a:solidFill>
                  <a:schemeClr val="dk1">
                    <a:lumMod val="85000"/>
                    <a:lumOff val="15000"/>
                  </a:schemeClr>
                </a:solidFill>
                <a:latin typeface="Arial" panose="020B0604020202020204" pitchFamily="34" charset="0"/>
                <a:ea typeface="汉仪中简黑简" panose="00020600040101010101" charset="-122"/>
              </a:rPr>
              <a:t>项目概况</a:t>
            </a:r>
            <a:endParaRPr lang="zh-CN" altLang="en-US" sz="1600" b="1" spc="300" dirty="0">
              <a:solidFill>
                <a:schemeClr val="dk1">
                  <a:lumMod val="85000"/>
                  <a:lumOff val="15000"/>
                </a:schemeClr>
              </a:solidFill>
              <a:latin typeface="Arial" panose="020B0604020202020204" pitchFamily="34" charset="0"/>
              <a:ea typeface="汉仪中简黑简" panose="00020600040101010101" charset="-122"/>
            </a:endParaRPr>
          </a:p>
        </p:txBody>
      </p:sp>
      <p:sp>
        <p:nvSpPr>
          <p:cNvPr id="17" name="文本框 16"/>
          <p:cNvSpPr txBox="1"/>
          <p:nvPr>
            <p:custDataLst>
              <p:tags r:id="rId10"/>
            </p:custDataLst>
          </p:nvPr>
        </p:nvSpPr>
        <p:spPr>
          <a:xfrm>
            <a:off x="6535379" y="2241371"/>
            <a:ext cx="1692275" cy="234315"/>
          </a:xfrm>
          <a:prstGeom prst="rect">
            <a:avLst/>
          </a:prstGeom>
          <a:noFill/>
        </p:spPr>
        <p:txBody>
          <a:bodyPr wrap="square" lIns="0" tIns="0" rIns="0" bIns="0" rtlCol="0" anchor="t" anchorCtr="0">
            <a:normAutofit/>
          </a:bodyPr>
          <a:p>
            <a:r>
              <a:rPr lang="zh-CN" altLang="en-US" sz="1000" spc="200" dirty="0">
                <a:solidFill>
                  <a:schemeClr val="dk1">
                    <a:lumMod val="85000"/>
                    <a:lumOff val="15000"/>
                  </a:schemeClr>
                </a:solidFill>
                <a:latin typeface="Arial" panose="020B0604020202020204" pitchFamily="34" charset="0"/>
                <a:ea typeface="汉仪中简黑简" panose="00020600040101010101" charset="-122"/>
              </a:rPr>
              <a:t>单击此处添加正文</a:t>
            </a:r>
            <a:endParaRPr lang="zh-CN" altLang="en-US" sz="1000" spc="200" dirty="0">
              <a:solidFill>
                <a:schemeClr val="dk1">
                  <a:lumMod val="85000"/>
                  <a:lumOff val="15000"/>
                </a:schemeClr>
              </a:solidFill>
              <a:latin typeface="Arial" panose="020B0604020202020204" pitchFamily="34" charset="0"/>
              <a:ea typeface="汉仪中简黑简" panose="00020600040101010101" charset="-122"/>
            </a:endParaRPr>
          </a:p>
        </p:txBody>
      </p:sp>
      <p:cxnSp>
        <p:nvCxnSpPr>
          <p:cNvPr id="28" name="直接连接符 27"/>
          <p:cNvCxnSpPr/>
          <p:nvPr>
            <p:custDataLst>
              <p:tags r:id="rId11"/>
            </p:custDataLst>
          </p:nvPr>
        </p:nvCxnSpPr>
        <p:spPr>
          <a:xfrm>
            <a:off x="6535379" y="2590621"/>
            <a:ext cx="1517015" cy="0"/>
          </a:xfrm>
          <a:prstGeom prst="line">
            <a:avLst/>
          </a:prstGeom>
          <a:ln>
            <a:solidFill>
              <a:schemeClr val="dk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12"/>
            </p:custDataLst>
          </p:nvPr>
        </p:nvSpPr>
        <p:spPr>
          <a:xfrm>
            <a:off x="6535379" y="4159071"/>
            <a:ext cx="762635" cy="553085"/>
          </a:xfrm>
          <a:prstGeom prst="rect">
            <a:avLst/>
          </a:prstGeom>
          <a:noFill/>
        </p:spPr>
        <p:txBody>
          <a:bodyPr wrap="square" lIns="0" tIns="0" rIns="0" bIns="0" rtlCol="0" anchor="b" anchorCtr="0">
            <a:normAutofit/>
          </a:bodyPr>
          <a:p>
            <a:r>
              <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rPr>
              <a:t>04.</a:t>
            </a:r>
            <a:endParaRPr lang="en-US" altLang="zh-CN" sz="3200" dirty="0">
              <a:ln w="15875">
                <a:noFill/>
              </a:ln>
              <a:solidFill>
                <a:schemeClr val="dk1">
                  <a:lumMod val="85000"/>
                  <a:lumOff val="15000"/>
                </a:schemeClr>
              </a:solidFill>
              <a:latin typeface="Arial" panose="020B0604020202020204" pitchFamily="34" charset="0"/>
              <a:ea typeface="汉仪中简黑简" panose="00020600040101010101" charset="-122"/>
            </a:endParaRPr>
          </a:p>
        </p:txBody>
      </p:sp>
      <p:sp>
        <p:nvSpPr>
          <p:cNvPr id="19" name="文本框 18"/>
          <p:cNvSpPr txBox="1"/>
          <p:nvPr>
            <p:custDataLst>
              <p:tags r:id="rId13"/>
            </p:custDataLst>
          </p:nvPr>
        </p:nvSpPr>
        <p:spPr>
          <a:xfrm>
            <a:off x="6535379" y="4753431"/>
            <a:ext cx="1673225" cy="334010"/>
          </a:xfrm>
          <a:prstGeom prst="rect">
            <a:avLst/>
          </a:prstGeom>
          <a:noFill/>
        </p:spPr>
        <p:txBody>
          <a:bodyPr wrap="square" lIns="0" tIns="0" rIns="0" bIns="46800" rtlCol="0" anchor="b" anchorCtr="0">
            <a:normAutofit/>
          </a:bodyPr>
          <a:p>
            <a:r>
              <a:rPr lang="zh-CN" altLang="en-US" sz="1600" b="1" spc="300" dirty="0">
                <a:solidFill>
                  <a:schemeClr val="dk1">
                    <a:lumMod val="85000"/>
                    <a:lumOff val="15000"/>
                  </a:schemeClr>
                </a:solidFill>
                <a:latin typeface="Arial" panose="020B0604020202020204" pitchFamily="34" charset="0"/>
                <a:ea typeface="汉仪中简黑简" panose="00020600040101010101" charset="-122"/>
              </a:rPr>
              <a:t>市场分析</a:t>
            </a:r>
            <a:endParaRPr lang="zh-CN" altLang="en-US" sz="1600" b="1" spc="300" dirty="0">
              <a:solidFill>
                <a:schemeClr val="dk1">
                  <a:lumMod val="85000"/>
                  <a:lumOff val="15000"/>
                </a:schemeClr>
              </a:solidFill>
              <a:latin typeface="Arial" panose="020B0604020202020204" pitchFamily="34" charset="0"/>
              <a:ea typeface="汉仪中简黑简" panose="00020600040101010101" charset="-122"/>
            </a:endParaRPr>
          </a:p>
        </p:txBody>
      </p:sp>
      <p:sp>
        <p:nvSpPr>
          <p:cNvPr id="20" name="文本框 19"/>
          <p:cNvSpPr txBox="1"/>
          <p:nvPr>
            <p:custDataLst>
              <p:tags r:id="rId14"/>
            </p:custDataLst>
          </p:nvPr>
        </p:nvSpPr>
        <p:spPr>
          <a:xfrm>
            <a:off x="6535379" y="5106491"/>
            <a:ext cx="1692275" cy="234315"/>
          </a:xfrm>
          <a:prstGeom prst="rect">
            <a:avLst/>
          </a:prstGeom>
          <a:noFill/>
        </p:spPr>
        <p:txBody>
          <a:bodyPr wrap="square" lIns="0" tIns="0" rIns="0" bIns="0" rtlCol="0" anchor="t" anchorCtr="0">
            <a:normAutofit/>
          </a:bodyPr>
          <a:p>
            <a:r>
              <a:rPr lang="zh-CN" altLang="en-US" sz="1000" spc="200" dirty="0">
                <a:solidFill>
                  <a:schemeClr val="dk1">
                    <a:lumMod val="85000"/>
                    <a:lumOff val="15000"/>
                  </a:schemeClr>
                </a:solidFill>
                <a:latin typeface="Arial" panose="020B0604020202020204" pitchFamily="34" charset="0"/>
                <a:ea typeface="汉仪中简黑简" panose="00020600040101010101" charset="-122"/>
              </a:rPr>
              <a:t>单击此处添加正文</a:t>
            </a:r>
            <a:endParaRPr lang="zh-CN" altLang="en-US" sz="1000" spc="200" dirty="0">
              <a:solidFill>
                <a:schemeClr val="dk1">
                  <a:lumMod val="85000"/>
                  <a:lumOff val="15000"/>
                </a:schemeClr>
              </a:solidFill>
              <a:latin typeface="Arial" panose="020B0604020202020204" pitchFamily="34" charset="0"/>
              <a:ea typeface="汉仪中简黑简" panose="00020600040101010101" charset="-122"/>
            </a:endParaRPr>
          </a:p>
        </p:txBody>
      </p:sp>
      <p:cxnSp>
        <p:nvCxnSpPr>
          <p:cNvPr id="29" name="直接连接符 28"/>
          <p:cNvCxnSpPr/>
          <p:nvPr>
            <p:custDataLst>
              <p:tags r:id="rId15"/>
            </p:custDataLst>
          </p:nvPr>
        </p:nvCxnSpPr>
        <p:spPr>
          <a:xfrm>
            <a:off x="6535379" y="5467171"/>
            <a:ext cx="1517015" cy="0"/>
          </a:xfrm>
          <a:prstGeom prst="line">
            <a:avLst/>
          </a:prstGeom>
          <a:ln>
            <a:solidFill>
              <a:schemeClr val="dk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 name="TextBox 4"/>
          <p:cNvSpPr/>
          <p:nvPr>
            <p:custDataLst>
              <p:tags r:id="rId16"/>
            </p:custDataLst>
          </p:nvPr>
        </p:nvSpPr>
        <p:spPr>
          <a:xfrm>
            <a:off x="1373547" y="1324480"/>
            <a:ext cx="1027088" cy="4239569"/>
          </a:xfrm>
          <a:custGeom>
            <a:avLst/>
            <a:gdLst/>
            <a:ahLst/>
            <a:cxnLst/>
            <a:rect l="l" t="t" r="r" b="b"/>
            <a:pathLst>
              <a:path w="754428" h="4239569">
                <a:moveTo>
                  <a:pt x="510583" y="3594623"/>
                </a:moveTo>
                <a:cubicBezTo>
                  <a:pt x="589874" y="3614860"/>
                  <a:pt x="650338" y="3651271"/>
                  <a:pt x="691974" y="3703856"/>
                </a:cubicBezTo>
                <a:cubicBezTo>
                  <a:pt x="733610" y="3756440"/>
                  <a:pt x="754428" y="3820719"/>
                  <a:pt x="754428" y="3896693"/>
                </a:cubicBezTo>
                <a:cubicBezTo>
                  <a:pt x="754428" y="3975321"/>
                  <a:pt x="738421" y="4039268"/>
                  <a:pt x="706406" y="4088535"/>
                </a:cubicBezTo>
                <a:cubicBezTo>
                  <a:pt x="674390" y="4137801"/>
                  <a:pt x="628027" y="4175290"/>
                  <a:pt x="567314" y="4201002"/>
                </a:cubicBezTo>
                <a:cubicBezTo>
                  <a:pt x="506601" y="4226714"/>
                  <a:pt x="441410" y="4239569"/>
                  <a:pt x="371740" y="4239569"/>
                </a:cubicBezTo>
                <a:cubicBezTo>
                  <a:pt x="295766" y="4239569"/>
                  <a:pt x="229497" y="4225055"/>
                  <a:pt x="172931" y="4196026"/>
                </a:cubicBezTo>
                <a:cubicBezTo>
                  <a:pt x="116366" y="4166996"/>
                  <a:pt x="73402" y="4125692"/>
                  <a:pt x="44041" y="4072112"/>
                </a:cubicBezTo>
                <a:cubicBezTo>
                  <a:pt x="14680" y="4018533"/>
                  <a:pt x="0" y="3959562"/>
                  <a:pt x="0" y="3895200"/>
                </a:cubicBezTo>
                <a:cubicBezTo>
                  <a:pt x="0" y="3822212"/>
                  <a:pt x="18579" y="3760836"/>
                  <a:pt x="55736" y="3711071"/>
                </a:cubicBezTo>
                <a:cubicBezTo>
                  <a:pt x="92893" y="3661307"/>
                  <a:pt x="145146" y="3626638"/>
                  <a:pt x="212494" y="3607064"/>
                </a:cubicBezTo>
                <a:lnTo>
                  <a:pt x="234888" y="3702114"/>
                </a:lnTo>
                <a:cubicBezTo>
                  <a:pt x="181806" y="3719034"/>
                  <a:pt x="143155" y="3743584"/>
                  <a:pt x="118937" y="3775765"/>
                </a:cubicBezTo>
                <a:cubicBezTo>
                  <a:pt x="94718" y="3807946"/>
                  <a:pt x="82609" y="3848421"/>
                  <a:pt x="82609" y="3897190"/>
                </a:cubicBezTo>
                <a:cubicBezTo>
                  <a:pt x="82609" y="3953258"/>
                  <a:pt x="96045" y="4000120"/>
                  <a:pt x="122918" y="4037775"/>
                </a:cubicBezTo>
                <a:cubicBezTo>
                  <a:pt x="149791" y="4075430"/>
                  <a:pt x="185870" y="4101888"/>
                  <a:pt x="231155" y="4117149"/>
                </a:cubicBezTo>
                <a:cubicBezTo>
                  <a:pt x="276441" y="4132410"/>
                  <a:pt x="323137" y="4140041"/>
                  <a:pt x="371242" y="4140041"/>
                </a:cubicBezTo>
                <a:cubicBezTo>
                  <a:pt x="433282" y="4140041"/>
                  <a:pt x="487442" y="4131000"/>
                  <a:pt x="533723" y="4112919"/>
                </a:cubicBezTo>
                <a:cubicBezTo>
                  <a:pt x="580004" y="4094838"/>
                  <a:pt x="614590" y="4066721"/>
                  <a:pt x="637482" y="4028568"/>
                </a:cubicBezTo>
                <a:cubicBezTo>
                  <a:pt x="660373" y="3990416"/>
                  <a:pt x="671819" y="3949111"/>
                  <a:pt x="671819" y="3904655"/>
                </a:cubicBezTo>
                <a:cubicBezTo>
                  <a:pt x="671819" y="3850578"/>
                  <a:pt x="656226" y="3804794"/>
                  <a:pt x="625041" y="3767305"/>
                </a:cubicBezTo>
                <a:cubicBezTo>
                  <a:pt x="593855" y="3729816"/>
                  <a:pt x="547574" y="3704436"/>
                  <a:pt x="486198" y="3691166"/>
                </a:cubicBezTo>
                <a:close/>
                <a:moveTo>
                  <a:pt x="474752" y="3119973"/>
                </a:moveTo>
                <a:cubicBezTo>
                  <a:pt x="409395" y="3119973"/>
                  <a:pt x="359879" y="3134819"/>
                  <a:pt x="326205" y="3164512"/>
                </a:cubicBezTo>
                <a:cubicBezTo>
                  <a:pt x="292532" y="3194205"/>
                  <a:pt x="275695" y="3231113"/>
                  <a:pt x="275695" y="3275238"/>
                </a:cubicBezTo>
                <a:cubicBezTo>
                  <a:pt x="275695" y="3320026"/>
                  <a:pt x="292449" y="3357183"/>
                  <a:pt x="325957" y="3386710"/>
                </a:cubicBezTo>
                <a:cubicBezTo>
                  <a:pt x="359465" y="3416237"/>
                  <a:pt x="410059" y="3431000"/>
                  <a:pt x="477738" y="3431000"/>
                </a:cubicBezTo>
                <a:cubicBezTo>
                  <a:pt x="545418" y="3431000"/>
                  <a:pt x="596094" y="3416237"/>
                  <a:pt x="629768" y="3386710"/>
                </a:cubicBezTo>
                <a:cubicBezTo>
                  <a:pt x="663442" y="3357183"/>
                  <a:pt x="680279" y="3320026"/>
                  <a:pt x="680279" y="3275238"/>
                </a:cubicBezTo>
                <a:cubicBezTo>
                  <a:pt x="680279" y="3230781"/>
                  <a:pt x="663359" y="3193790"/>
                  <a:pt x="629520" y="3164263"/>
                </a:cubicBezTo>
                <a:cubicBezTo>
                  <a:pt x="595680" y="3134736"/>
                  <a:pt x="544091" y="3119973"/>
                  <a:pt x="474752" y="3119973"/>
                </a:cubicBezTo>
                <a:close/>
                <a:moveTo>
                  <a:pt x="470273" y="3027908"/>
                </a:moveTo>
                <a:cubicBezTo>
                  <a:pt x="538285" y="3027908"/>
                  <a:pt x="591782" y="3038110"/>
                  <a:pt x="630764" y="3058514"/>
                </a:cubicBezTo>
                <a:cubicBezTo>
                  <a:pt x="669746" y="3078917"/>
                  <a:pt x="700019" y="3108610"/>
                  <a:pt x="721584" y="3147592"/>
                </a:cubicBezTo>
                <a:cubicBezTo>
                  <a:pt x="743148" y="3186574"/>
                  <a:pt x="753931" y="3229123"/>
                  <a:pt x="753931" y="3275238"/>
                </a:cubicBezTo>
                <a:cubicBezTo>
                  <a:pt x="753931" y="3349221"/>
                  <a:pt x="730210" y="3409021"/>
                  <a:pt x="682767" y="3454638"/>
                </a:cubicBezTo>
                <a:cubicBezTo>
                  <a:pt x="635325" y="3500256"/>
                  <a:pt x="566982" y="3523064"/>
                  <a:pt x="477738" y="3523064"/>
                </a:cubicBezTo>
                <a:cubicBezTo>
                  <a:pt x="379868" y="3523064"/>
                  <a:pt x="307378" y="3495860"/>
                  <a:pt x="260268" y="3441451"/>
                </a:cubicBezTo>
                <a:cubicBezTo>
                  <a:pt x="221120" y="3395999"/>
                  <a:pt x="201546" y="3340595"/>
                  <a:pt x="201546" y="3275238"/>
                </a:cubicBezTo>
                <a:cubicBezTo>
                  <a:pt x="201546" y="3202582"/>
                  <a:pt x="225350" y="3143196"/>
                  <a:pt x="272958" y="3097081"/>
                </a:cubicBezTo>
                <a:cubicBezTo>
                  <a:pt x="320566" y="3050966"/>
                  <a:pt x="386337" y="3027908"/>
                  <a:pt x="470273" y="3027908"/>
                </a:cubicBezTo>
                <a:close/>
                <a:moveTo>
                  <a:pt x="417026" y="2488755"/>
                </a:moveTo>
                <a:lnTo>
                  <a:pt x="741987" y="2488755"/>
                </a:lnTo>
                <a:lnTo>
                  <a:pt x="741987" y="2578331"/>
                </a:lnTo>
                <a:lnTo>
                  <a:pt x="420509" y="2578331"/>
                </a:lnTo>
                <a:cubicBezTo>
                  <a:pt x="384015" y="2578331"/>
                  <a:pt x="356728" y="2581815"/>
                  <a:pt x="338647" y="2588782"/>
                </a:cubicBezTo>
                <a:cubicBezTo>
                  <a:pt x="320566" y="2595749"/>
                  <a:pt x="306134" y="2608107"/>
                  <a:pt x="295352" y="2625856"/>
                </a:cubicBezTo>
                <a:cubicBezTo>
                  <a:pt x="284569" y="2643606"/>
                  <a:pt x="279178" y="2664424"/>
                  <a:pt x="279178" y="2688311"/>
                </a:cubicBezTo>
                <a:cubicBezTo>
                  <a:pt x="279178" y="2726463"/>
                  <a:pt x="291287" y="2759391"/>
                  <a:pt x="315506" y="2787093"/>
                </a:cubicBezTo>
                <a:cubicBezTo>
                  <a:pt x="339725" y="2814795"/>
                  <a:pt x="385674" y="2828646"/>
                  <a:pt x="453353" y="2828646"/>
                </a:cubicBezTo>
                <a:lnTo>
                  <a:pt x="741987" y="2828646"/>
                </a:lnTo>
                <a:lnTo>
                  <a:pt x="741987" y="2918222"/>
                </a:lnTo>
                <a:lnTo>
                  <a:pt x="213489" y="2918222"/>
                </a:lnTo>
                <a:lnTo>
                  <a:pt x="213489" y="2837604"/>
                </a:lnTo>
                <a:lnTo>
                  <a:pt x="288633" y="2837604"/>
                </a:lnTo>
                <a:cubicBezTo>
                  <a:pt x="230575" y="2798788"/>
                  <a:pt x="201546" y="2742720"/>
                  <a:pt x="201546" y="2669400"/>
                </a:cubicBezTo>
                <a:cubicBezTo>
                  <a:pt x="201546" y="2637551"/>
                  <a:pt x="207269" y="2608273"/>
                  <a:pt x="218714" y="2581566"/>
                </a:cubicBezTo>
                <a:cubicBezTo>
                  <a:pt x="230160" y="2554859"/>
                  <a:pt x="245172" y="2534870"/>
                  <a:pt x="263751" y="2521600"/>
                </a:cubicBezTo>
                <a:cubicBezTo>
                  <a:pt x="282330" y="2508329"/>
                  <a:pt x="304392" y="2499040"/>
                  <a:pt x="329938" y="2493732"/>
                </a:cubicBezTo>
                <a:cubicBezTo>
                  <a:pt x="346526" y="2490414"/>
                  <a:pt x="375555" y="2488755"/>
                  <a:pt x="417026" y="2488755"/>
                </a:cubicBezTo>
                <a:close/>
                <a:moveTo>
                  <a:pt x="740992" y="2138209"/>
                </a:moveTo>
                <a:cubicBezTo>
                  <a:pt x="746300" y="2163423"/>
                  <a:pt x="748954" y="2185983"/>
                  <a:pt x="748954" y="2205889"/>
                </a:cubicBezTo>
                <a:cubicBezTo>
                  <a:pt x="748954" y="2238402"/>
                  <a:pt x="743812" y="2263616"/>
                  <a:pt x="733527" y="2281531"/>
                </a:cubicBezTo>
                <a:cubicBezTo>
                  <a:pt x="723243" y="2299446"/>
                  <a:pt x="709723" y="2312053"/>
                  <a:pt x="692969" y="2319352"/>
                </a:cubicBezTo>
                <a:cubicBezTo>
                  <a:pt x="676215" y="2326651"/>
                  <a:pt x="640965" y="2330300"/>
                  <a:pt x="587220" y="2330300"/>
                </a:cubicBezTo>
                <a:lnTo>
                  <a:pt x="283159" y="2330300"/>
                </a:lnTo>
                <a:lnTo>
                  <a:pt x="283159" y="2395989"/>
                </a:lnTo>
                <a:lnTo>
                  <a:pt x="213489" y="2395989"/>
                </a:lnTo>
                <a:lnTo>
                  <a:pt x="213489" y="2330300"/>
                </a:lnTo>
                <a:lnTo>
                  <a:pt x="82609" y="2330300"/>
                </a:lnTo>
                <a:lnTo>
                  <a:pt x="28863" y="2241222"/>
                </a:lnTo>
                <a:lnTo>
                  <a:pt x="213489" y="2241222"/>
                </a:lnTo>
                <a:lnTo>
                  <a:pt x="213489" y="2151148"/>
                </a:lnTo>
                <a:lnTo>
                  <a:pt x="283159" y="2151148"/>
                </a:lnTo>
                <a:lnTo>
                  <a:pt x="283159" y="2241222"/>
                </a:lnTo>
                <a:lnTo>
                  <a:pt x="592196" y="2241222"/>
                </a:lnTo>
                <a:cubicBezTo>
                  <a:pt x="617742" y="2241222"/>
                  <a:pt x="634164" y="2239646"/>
                  <a:pt x="641463" y="2236494"/>
                </a:cubicBezTo>
                <a:cubicBezTo>
                  <a:pt x="648762" y="2233342"/>
                  <a:pt x="654568" y="2228200"/>
                  <a:pt x="658881" y="2221067"/>
                </a:cubicBezTo>
                <a:cubicBezTo>
                  <a:pt x="663193" y="2213934"/>
                  <a:pt x="665350" y="2203732"/>
                  <a:pt x="665350" y="2190462"/>
                </a:cubicBezTo>
                <a:cubicBezTo>
                  <a:pt x="665350" y="2180509"/>
                  <a:pt x="664189" y="2167404"/>
                  <a:pt x="661866" y="2151148"/>
                </a:cubicBezTo>
                <a:close/>
                <a:moveTo>
                  <a:pt x="426978" y="1698190"/>
                </a:moveTo>
                <a:cubicBezTo>
                  <a:pt x="382522" y="1702171"/>
                  <a:pt x="349180" y="1713451"/>
                  <a:pt x="326952" y="1732029"/>
                </a:cubicBezTo>
                <a:cubicBezTo>
                  <a:pt x="292449" y="1760561"/>
                  <a:pt x="275197" y="1797552"/>
                  <a:pt x="275197" y="1843004"/>
                </a:cubicBezTo>
                <a:cubicBezTo>
                  <a:pt x="275197" y="1884143"/>
                  <a:pt x="288965" y="1918729"/>
                  <a:pt x="316501" y="1946763"/>
                </a:cubicBezTo>
                <a:cubicBezTo>
                  <a:pt x="344038" y="1974797"/>
                  <a:pt x="380863" y="1990307"/>
                  <a:pt x="426978" y="1993293"/>
                </a:cubicBezTo>
                <a:close/>
                <a:moveTo>
                  <a:pt x="476743" y="1603637"/>
                </a:moveTo>
                <a:cubicBezTo>
                  <a:pt x="482051" y="1603637"/>
                  <a:pt x="490013" y="1603803"/>
                  <a:pt x="500630" y="1604135"/>
                </a:cubicBezTo>
                <a:lnTo>
                  <a:pt x="500630" y="1998269"/>
                </a:lnTo>
                <a:cubicBezTo>
                  <a:pt x="558688" y="1994951"/>
                  <a:pt x="603144" y="1978529"/>
                  <a:pt x="633998" y="1949003"/>
                </a:cubicBezTo>
                <a:cubicBezTo>
                  <a:pt x="664852" y="1919476"/>
                  <a:pt x="680279" y="1882650"/>
                  <a:pt x="680279" y="1838525"/>
                </a:cubicBezTo>
                <a:cubicBezTo>
                  <a:pt x="680279" y="1805681"/>
                  <a:pt x="671653" y="1777647"/>
                  <a:pt x="654402" y="1754423"/>
                </a:cubicBezTo>
                <a:cubicBezTo>
                  <a:pt x="637150" y="1731200"/>
                  <a:pt x="609614" y="1712787"/>
                  <a:pt x="571793" y="1699185"/>
                </a:cubicBezTo>
                <a:lnTo>
                  <a:pt x="583239" y="1606623"/>
                </a:lnTo>
                <a:cubicBezTo>
                  <a:pt x="637316" y="1621221"/>
                  <a:pt x="679284" y="1648259"/>
                  <a:pt x="709143" y="1687739"/>
                </a:cubicBezTo>
                <a:cubicBezTo>
                  <a:pt x="739001" y="1727219"/>
                  <a:pt x="753931" y="1777647"/>
                  <a:pt x="753931" y="1839023"/>
                </a:cubicBezTo>
                <a:cubicBezTo>
                  <a:pt x="753931" y="1916324"/>
                  <a:pt x="730127" y="1977617"/>
                  <a:pt x="682519" y="2022903"/>
                </a:cubicBezTo>
                <a:cubicBezTo>
                  <a:pt x="634911" y="2068188"/>
                  <a:pt x="568143" y="2090831"/>
                  <a:pt x="482217" y="2090831"/>
                </a:cubicBezTo>
                <a:cubicBezTo>
                  <a:pt x="393304" y="2090831"/>
                  <a:pt x="324298" y="2067939"/>
                  <a:pt x="275197" y="2022156"/>
                </a:cubicBezTo>
                <a:cubicBezTo>
                  <a:pt x="226096" y="1976373"/>
                  <a:pt x="201546" y="1916987"/>
                  <a:pt x="201546" y="1843999"/>
                </a:cubicBezTo>
                <a:cubicBezTo>
                  <a:pt x="201546" y="1773334"/>
                  <a:pt x="225599" y="1715607"/>
                  <a:pt x="273704" y="1670819"/>
                </a:cubicBezTo>
                <a:cubicBezTo>
                  <a:pt x="321810" y="1626031"/>
                  <a:pt x="389489" y="1603637"/>
                  <a:pt x="476743" y="1603637"/>
                </a:cubicBezTo>
                <a:close/>
                <a:moveTo>
                  <a:pt x="417026" y="1060005"/>
                </a:moveTo>
                <a:lnTo>
                  <a:pt x="741987" y="1060005"/>
                </a:lnTo>
                <a:lnTo>
                  <a:pt x="741987" y="1149581"/>
                </a:lnTo>
                <a:lnTo>
                  <a:pt x="420509" y="1149581"/>
                </a:lnTo>
                <a:cubicBezTo>
                  <a:pt x="384015" y="1149581"/>
                  <a:pt x="356728" y="1153065"/>
                  <a:pt x="338647" y="1160032"/>
                </a:cubicBezTo>
                <a:cubicBezTo>
                  <a:pt x="320566" y="1166999"/>
                  <a:pt x="306134" y="1179357"/>
                  <a:pt x="295352" y="1197106"/>
                </a:cubicBezTo>
                <a:cubicBezTo>
                  <a:pt x="284569" y="1214855"/>
                  <a:pt x="279178" y="1235674"/>
                  <a:pt x="279178" y="1259561"/>
                </a:cubicBezTo>
                <a:cubicBezTo>
                  <a:pt x="279178" y="1297713"/>
                  <a:pt x="291287" y="1330641"/>
                  <a:pt x="315506" y="1358343"/>
                </a:cubicBezTo>
                <a:cubicBezTo>
                  <a:pt x="339725" y="1386045"/>
                  <a:pt x="385674" y="1399896"/>
                  <a:pt x="453353" y="1399896"/>
                </a:cubicBezTo>
                <a:lnTo>
                  <a:pt x="741987" y="1399896"/>
                </a:lnTo>
                <a:lnTo>
                  <a:pt x="741987" y="1489472"/>
                </a:lnTo>
                <a:lnTo>
                  <a:pt x="213489" y="1489472"/>
                </a:lnTo>
                <a:lnTo>
                  <a:pt x="213489" y="1408854"/>
                </a:lnTo>
                <a:lnTo>
                  <a:pt x="288633" y="1408854"/>
                </a:lnTo>
                <a:cubicBezTo>
                  <a:pt x="230575" y="1370038"/>
                  <a:pt x="201546" y="1313970"/>
                  <a:pt x="201546" y="1240650"/>
                </a:cubicBezTo>
                <a:cubicBezTo>
                  <a:pt x="201546" y="1208801"/>
                  <a:pt x="207269" y="1179523"/>
                  <a:pt x="218714" y="1152816"/>
                </a:cubicBezTo>
                <a:cubicBezTo>
                  <a:pt x="230160" y="1126109"/>
                  <a:pt x="245172" y="1106120"/>
                  <a:pt x="263751" y="1092850"/>
                </a:cubicBezTo>
                <a:cubicBezTo>
                  <a:pt x="282330" y="1079579"/>
                  <a:pt x="304392" y="1070290"/>
                  <a:pt x="329938" y="1064982"/>
                </a:cubicBezTo>
                <a:cubicBezTo>
                  <a:pt x="346526" y="1061664"/>
                  <a:pt x="375555" y="1060005"/>
                  <a:pt x="417026" y="1060005"/>
                </a:cubicBezTo>
                <a:close/>
                <a:moveTo>
                  <a:pt x="740992" y="709459"/>
                </a:moveTo>
                <a:cubicBezTo>
                  <a:pt x="746300" y="734673"/>
                  <a:pt x="748954" y="757233"/>
                  <a:pt x="748954" y="777139"/>
                </a:cubicBezTo>
                <a:cubicBezTo>
                  <a:pt x="748954" y="809652"/>
                  <a:pt x="743812" y="834866"/>
                  <a:pt x="733527" y="852781"/>
                </a:cubicBezTo>
                <a:cubicBezTo>
                  <a:pt x="723243" y="870696"/>
                  <a:pt x="709723" y="883303"/>
                  <a:pt x="692969" y="890602"/>
                </a:cubicBezTo>
                <a:cubicBezTo>
                  <a:pt x="676215" y="897901"/>
                  <a:pt x="640965" y="901550"/>
                  <a:pt x="587220" y="901550"/>
                </a:cubicBezTo>
                <a:lnTo>
                  <a:pt x="283159" y="901550"/>
                </a:lnTo>
                <a:lnTo>
                  <a:pt x="283159" y="967239"/>
                </a:lnTo>
                <a:lnTo>
                  <a:pt x="213489" y="967239"/>
                </a:lnTo>
                <a:lnTo>
                  <a:pt x="213489" y="901550"/>
                </a:lnTo>
                <a:lnTo>
                  <a:pt x="82609" y="901550"/>
                </a:lnTo>
                <a:lnTo>
                  <a:pt x="28863" y="812472"/>
                </a:lnTo>
                <a:lnTo>
                  <a:pt x="213489" y="812472"/>
                </a:lnTo>
                <a:lnTo>
                  <a:pt x="213489" y="722398"/>
                </a:lnTo>
                <a:lnTo>
                  <a:pt x="283159" y="722398"/>
                </a:lnTo>
                <a:lnTo>
                  <a:pt x="283159" y="812472"/>
                </a:lnTo>
                <a:lnTo>
                  <a:pt x="592196" y="812472"/>
                </a:lnTo>
                <a:cubicBezTo>
                  <a:pt x="617742" y="812472"/>
                  <a:pt x="634164" y="810896"/>
                  <a:pt x="641463" y="807744"/>
                </a:cubicBezTo>
                <a:cubicBezTo>
                  <a:pt x="648762" y="804592"/>
                  <a:pt x="654568" y="799450"/>
                  <a:pt x="658881" y="792317"/>
                </a:cubicBezTo>
                <a:cubicBezTo>
                  <a:pt x="663193" y="785184"/>
                  <a:pt x="665350" y="774983"/>
                  <a:pt x="665350" y="761712"/>
                </a:cubicBezTo>
                <a:cubicBezTo>
                  <a:pt x="665350" y="751759"/>
                  <a:pt x="664189" y="738655"/>
                  <a:pt x="661866" y="722398"/>
                </a:cubicBezTo>
                <a:close/>
                <a:moveTo>
                  <a:pt x="586722" y="229131"/>
                </a:moveTo>
                <a:cubicBezTo>
                  <a:pt x="616581" y="229131"/>
                  <a:pt x="644698" y="237839"/>
                  <a:pt x="671073" y="255257"/>
                </a:cubicBezTo>
                <a:cubicBezTo>
                  <a:pt x="697448" y="272674"/>
                  <a:pt x="717851" y="297805"/>
                  <a:pt x="732283" y="330650"/>
                </a:cubicBezTo>
                <a:cubicBezTo>
                  <a:pt x="746715" y="363494"/>
                  <a:pt x="753931" y="400652"/>
                  <a:pt x="753931" y="442122"/>
                </a:cubicBezTo>
                <a:cubicBezTo>
                  <a:pt x="753931" y="510797"/>
                  <a:pt x="739665" y="563133"/>
                  <a:pt x="711133" y="599129"/>
                </a:cubicBezTo>
                <a:cubicBezTo>
                  <a:pt x="682602" y="635125"/>
                  <a:pt x="640302" y="658100"/>
                  <a:pt x="584234" y="668053"/>
                </a:cubicBezTo>
                <a:lnTo>
                  <a:pt x="570300" y="579472"/>
                </a:lnTo>
                <a:cubicBezTo>
                  <a:pt x="605799" y="574495"/>
                  <a:pt x="633003" y="560645"/>
                  <a:pt x="651914" y="537919"/>
                </a:cubicBezTo>
                <a:cubicBezTo>
                  <a:pt x="670824" y="515193"/>
                  <a:pt x="680279" y="483427"/>
                  <a:pt x="680279" y="442620"/>
                </a:cubicBezTo>
                <a:cubicBezTo>
                  <a:pt x="680279" y="401481"/>
                  <a:pt x="671902" y="370959"/>
                  <a:pt x="655148" y="351053"/>
                </a:cubicBezTo>
                <a:cubicBezTo>
                  <a:pt x="638394" y="331148"/>
                  <a:pt x="618737" y="321195"/>
                  <a:pt x="596177" y="321195"/>
                </a:cubicBezTo>
                <a:cubicBezTo>
                  <a:pt x="575940" y="321195"/>
                  <a:pt x="560015" y="329987"/>
                  <a:pt x="548404" y="347570"/>
                </a:cubicBezTo>
                <a:cubicBezTo>
                  <a:pt x="540441" y="359845"/>
                  <a:pt x="530322" y="390367"/>
                  <a:pt x="518047" y="439136"/>
                </a:cubicBezTo>
                <a:cubicBezTo>
                  <a:pt x="501459" y="504825"/>
                  <a:pt x="487110" y="550360"/>
                  <a:pt x="475001" y="575740"/>
                </a:cubicBezTo>
                <a:cubicBezTo>
                  <a:pt x="462892" y="601119"/>
                  <a:pt x="446138" y="620362"/>
                  <a:pt x="424739" y="633466"/>
                </a:cubicBezTo>
                <a:cubicBezTo>
                  <a:pt x="403340" y="646571"/>
                  <a:pt x="379702" y="653123"/>
                  <a:pt x="353825" y="653123"/>
                </a:cubicBezTo>
                <a:cubicBezTo>
                  <a:pt x="330270" y="653123"/>
                  <a:pt x="308456" y="647732"/>
                  <a:pt x="288385" y="636950"/>
                </a:cubicBezTo>
                <a:cubicBezTo>
                  <a:pt x="268313" y="626168"/>
                  <a:pt x="251642" y="611487"/>
                  <a:pt x="238371" y="592908"/>
                </a:cubicBezTo>
                <a:cubicBezTo>
                  <a:pt x="228087" y="578974"/>
                  <a:pt x="219378" y="559981"/>
                  <a:pt x="212245" y="535928"/>
                </a:cubicBezTo>
                <a:cubicBezTo>
                  <a:pt x="205112" y="511875"/>
                  <a:pt x="201546" y="486081"/>
                  <a:pt x="201546" y="458544"/>
                </a:cubicBezTo>
                <a:cubicBezTo>
                  <a:pt x="201546" y="417074"/>
                  <a:pt x="207517" y="380663"/>
                  <a:pt x="219461" y="349312"/>
                </a:cubicBezTo>
                <a:cubicBezTo>
                  <a:pt x="231404" y="317960"/>
                  <a:pt x="247578" y="294820"/>
                  <a:pt x="267981" y="279890"/>
                </a:cubicBezTo>
                <a:cubicBezTo>
                  <a:pt x="288385" y="264961"/>
                  <a:pt x="315672" y="254676"/>
                  <a:pt x="349844" y="249036"/>
                </a:cubicBezTo>
                <a:lnTo>
                  <a:pt x="361787" y="336622"/>
                </a:lnTo>
                <a:cubicBezTo>
                  <a:pt x="334582" y="340603"/>
                  <a:pt x="313350" y="352132"/>
                  <a:pt x="298089" y="371208"/>
                </a:cubicBezTo>
                <a:cubicBezTo>
                  <a:pt x="282827" y="390284"/>
                  <a:pt x="275197" y="417240"/>
                  <a:pt x="275197" y="452075"/>
                </a:cubicBezTo>
                <a:cubicBezTo>
                  <a:pt x="275197" y="493213"/>
                  <a:pt x="281998" y="522575"/>
                  <a:pt x="295600" y="540158"/>
                </a:cubicBezTo>
                <a:cubicBezTo>
                  <a:pt x="309203" y="557742"/>
                  <a:pt x="325127" y="566533"/>
                  <a:pt x="343374" y="566533"/>
                </a:cubicBezTo>
                <a:cubicBezTo>
                  <a:pt x="354986" y="566533"/>
                  <a:pt x="365436" y="562884"/>
                  <a:pt x="374726" y="555585"/>
                </a:cubicBezTo>
                <a:cubicBezTo>
                  <a:pt x="384347" y="548286"/>
                  <a:pt x="392309" y="536840"/>
                  <a:pt x="398613" y="521248"/>
                </a:cubicBezTo>
                <a:cubicBezTo>
                  <a:pt x="401930" y="512290"/>
                  <a:pt x="409561" y="485915"/>
                  <a:pt x="421504" y="442122"/>
                </a:cubicBezTo>
                <a:cubicBezTo>
                  <a:pt x="438424" y="378755"/>
                  <a:pt x="452275" y="334548"/>
                  <a:pt x="463058" y="309500"/>
                </a:cubicBezTo>
                <a:cubicBezTo>
                  <a:pt x="473840" y="284452"/>
                  <a:pt x="489516" y="264795"/>
                  <a:pt x="510085" y="250529"/>
                </a:cubicBezTo>
                <a:cubicBezTo>
                  <a:pt x="530654" y="236264"/>
                  <a:pt x="556200" y="229131"/>
                  <a:pt x="586722" y="229131"/>
                </a:cubicBezTo>
                <a:close/>
                <a:moveTo>
                  <a:pt x="639970" y="0"/>
                </a:moveTo>
                <a:lnTo>
                  <a:pt x="741987" y="0"/>
                </a:lnTo>
                <a:lnTo>
                  <a:pt x="741987" y="102017"/>
                </a:lnTo>
                <a:lnTo>
                  <a:pt x="639970" y="102017"/>
                </a:lnTo>
                <a:close/>
              </a:path>
            </a:pathLst>
          </a:custGeom>
          <a:noFill/>
        </p:spPr>
        <p:txBody>
          <a:bodyPr rot="0" spcFirstLastPara="0" vertOverflow="overflow" horzOverflow="overflow" vert="eaVert" wrap="square" lIns="0" tIns="45720" rIns="0" bIns="45720" numCol="1" spcCol="0" rtlCol="0" fromWordArt="0" anchor="ctr" anchorCtr="0" forceAA="0" compatLnSpc="1">
            <a:normAutofit fontScale="80000"/>
          </a:bodyPr>
          <a:p>
            <a:pPr algn="ctr"/>
            <a:r>
              <a:rPr lang="en-US" altLang="zh-CN" sz="8000" dirty="0">
                <a:ln w="19050">
                  <a:solidFill>
                    <a:schemeClr val="dk1">
                      <a:lumMod val="85000"/>
                      <a:lumOff val="15000"/>
                    </a:schemeClr>
                  </a:solidFill>
                </a:ln>
                <a:noFill/>
                <a:latin typeface="Arial" panose="020B0604020202020204" pitchFamily="34" charset="0"/>
                <a:ea typeface="汉仪中简黑简" panose="00020600040101010101" charset="-122"/>
              </a:rPr>
              <a:t>Contents.</a:t>
            </a:r>
            <a:endParaRPr lang="en-US" altLang="zh-CN" sz="8000" dirty="0">
              <a:ln w="19050">
                <a:solidFill>
                  <a:schemeClr val="dk1">
                    <a:lumMod val="85000"/>
                    <a:lumOff val="15000"/>
                  </a:schemeClr>
                </a:solidFill>
              </a:ln>
              <a:noFill/>
              <a:latin typeface="Arial" panose="020B0604020202020204" pitchFamily="34" charset="0"/>
              <a:ea typeface="汉仪中简黑简" panose="00020600040101010101" charset="-122"/>
            </a:endParaRPr>
          </a:p>
        </p:txBody>
      </p:sp>
    </p:spTree>
    <p:custDataLst>
      <p:tags r:id="rId1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ctrTitle" idx="1"/>
            <p:custDataLst>
              <p:tags r:id="rId1"/>
            </p:custDataLst>
          </p:nvPr>
        </p:nvSpPr>
        <p:spPr/>
        <p:txBody>
          <a:bodyPr/>
          <a:p>
            <a:r>
              <a:rPr lang="en-US" altLang="zh-CN">
                <a:solidFill>
                  <a:schemeClr val="accent1">
                    <a:lumMod val="75000"/>
                  </a:schemeClr>
                </a:solidFill>
              </a:rPr>
              <a:t>Introduction</a:t>
            </a:r>
            <a:endParaRPr lang="en-US" altLang="zh-CN">
              <a:solidFill>
                <a:schemeClr val="accent1">
                  <a:lumMod val="75000"/>
                </a:schemeClr>
              </a:solidFill>
            </a:endParaRPr>
          </a:p>
        </p:txBody>
      </p:sp>
      <p:sp>
        <p:nvSpPr>
          <p:cNvPr id="7" name="TextBox 46"/>
          <p:cNvSpPr txBox="1"/>
          <p:nvPr>
            <p:custDataLst>
              <p:tags r:id="rId2"/>
            </p:custDataLst>
          </p:nvPr>
        </p:nvSpPr>
        <p:spPr bwMode="auto">
          <a:xfrm>
            <a:off x="4893892" y="2078396"/>
            <a:ext cx="5452621" cy="1374460"/>
          </a:xfrm>
          <a:prstGeom prst="rect">
            <a:avLst/>
          </a:prstGeom>
          <a:noFill/>
        </p:spPr>
        <p:txBody>
          <a:bodyPr wrap="square" rtlCol="0" anchor="b">
            <a:normAutofit/>
          </a:bodyPr>
          <a:lstStyle>
            <a:defPPr>
              <a:defRPr lang="zh-CN"/>
            </a:defPPr>
            <a:lvl1pPr algn="ctr">
              <a:defRPr sz="4400" b="1">
                <a:gradFill>
                  <a:gsLst>
                    <a:gs pos="14000">
                      <a:srgbClr val="FF0000"/>
                    </a:gs>
                    <a:gs pos="94000">
                      <a:srgbClr val="790000"/>
                    </a:gs>
                    <a:gs pos="49000">
                      <a:srgbClr val="FF0000"/>
                    </a:gs>
                  </a:gsLst>
                  <a:lin ang="5400000" scaled="1"/>
                </a:gradFill>
                <a:effectLst>
                  <a:glow rad="152400">
                    <a:schemeClr val="bg1"/>
                  </a:glow>
                </a:effectLst>
                <a:latin typeface="微软雅黑" panose="020B0503020204020204" charset="-122"/>
                <a:ea typeface="微软雅黑" panose="020B0503020204020204" charset="-122"/>
              </a:defRPr>
            </a:lvl1pPr>
          </a:lstStyle>
          <a:p>
            <a:pPr marL="0" marR="0" lvl="0" indent="0" defTabSz="914400" eaLnBrk="1" fontAlgn="auto" latinLnBrk="0" hangingPunct="1">
              <a:lnSpc>
                <a:spcPct val="100000"/>
              </a:lnSpc>
              <a:spcBef>
                <a:spcPts val="0"/>
              </a:spcBef>
              <a:spcAft>
                <a:spcPts val="0"/>
              </a:spcAft>
              <a:buClrTx/>
              <a:buSzTx/>
              <a:buFontTx/>
              <a:buNone/>
            </a:pPr>
            <a:r>
              <a:rPr kumimoji="0" lang="en-US" altLang="zh-CN" sz="4400" i="0" u="none" strike="noStrike" kern="0" cap="none" spc="700" normalizeH="0" noProof="0" dirty="0">
                <a:ln>
                  <a:noFill/>
                </a:ln>
                <a:solidFill>
                  <a:schemeClr val="accent1">
                    <a:lumMod val="75000"/>
                  </a:schemeClr>
                </a:solidFill>
                <a:effectLst/>
                <a:uLnTx/>
                <a:uFillTx/>
                <a:latin typeface="Arial" panose="020B0604020202020204" pitchFamily="34" charset="0"/>
                <a:ea typeface="汉仪中简黑简" panose="00020600040101010101" charset="-122"/>
              </a:rPr>
              <a:t>Part I</a:t>
            </a:r>
            <a:endParaRPr kumimoji="0" lang="en-US" altLang="zh-CN" sz="4400" i="0" u="none" strike="noStrike" kern="0" cap="none" spc="700" normalizeH="0" noProof="0" dirty="0">
              <a:ln>
                <a:noFill/>
              </a:ln>
              <a:solidFill>
                <a:schemeClr val="accent1">
                  <a:lumMod val="75000"/>
                </a:schemeClr>
              </a:solidFill>
              <a:effectLst/>
              <a:uLnTx/>
              <a:uFillTx/>
              <a:latin typeface="Arial" panose="020B0604020202020204" pitchFamily="34" charset="0"/>
              <a:ea typeface="汉仪中简黑简" panose="00020600040101010101"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08585" y="1"/>
            <a:ext cx="12192000" cy="6857999"/>
          </a:xfrm>
          <a:prstGeom prst="rect">
            <a:avLst/>
          </a:prstGeom>
        </p:spPr>
      </p:pic>
      <p:pic>
        <p:nvPicPr>
          <p:cNvPr id="7" name="图片 6"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6" name="图片 5"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sp>
        <p:nvSpPr>
          <p:cNvPr id="13" name="矩形 10"/>
          <p:cNvSpPr/>
          <p:nvPr>
            <p:custDataLst>
              <p:tags r:id="rId7"/>
            </p:custDataLst>
          </p:nvPr>
        </p:nvSpPr>
        <p:spPr>
          <a:xfrm>
            <a:off x="2058035" y="1691005"/>
            <a:ext cx="8256905" cy="4377055"/>
          </a:xfrm>
          <a:prstGeom prst="rect">
            <a:avLst/>
          </a:prstGeom>
          <a:solidFill>
            <a:schemeClr val="lt2"/>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Arial" panose="020B0604020202020204" pitchFamily="34" charset="0"/>
              <a:ea typeface="汉仪中简黑简" panose="00020600040101010101" charset="-122"/>
              <a:sym typeface="+mn-ea"/>
            </a:endParaRPr>
          </a:p>
        </p:txBody>
      </p:sp>
      <p:cxnSp>
        <p:nvCxnSpPr>
          <p:cNvPr id="16" name="直接连接符 15"/>
          <p:cNvCxnSpPr/>
          <p:nvPr>
            <p:custDataLst>
              <p:tags r:id="rId8"/>
            </p:custDataLst>
          </p:nvPr>
        </p:nvCxnSpPr>
        <p:spPr>
          <a:xfrm>
            <a:off x="2895652" y="3775783"/>
            <a:ext cx="20533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6"/>
          <p:cNvSpPr txBox="1"/>
          <p:nvPr>
            <p:custDataLst>
              <p:tags r:id="rId9"/>
            </p:custDataLst>
          </p:nvPr>
        </p:nvSpPr>
        <p:spPr>
          <a:xfrm>
            <a:off x="2738120" y="1979930"/>
            <a:ext cx="6653530" cy="782955"/>
          </a:xfrm>
          <a:prstGeom prst="rect">
            <a:avLst/>
          </a:prstGeom>
          <a:noFill/>
          <a:ln w="3175">
            <a:noFill/>
            <a:prstDash val="dash"/>
          </a:ln>
        </p:spPr>
        <p:txBody>
          <a:bodyPr wrap="square" lIns="63500" tIns="25400" rIns="63500" bIns="2540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a:lnSpc>
                <a:spcPct val="130000"/>
              </a:lnSpc>
              <a:spcAft>
                <a:spcPts val="800"/>
              </a:spcAft>
            </a:pPr>
            <a:r>
              <a:rPr lang="zh-CN" altLang="en-US" sz="1600">
                <a:sym typeface="+mn-ea"/>
              </a:rPr>
              <a:t>Secretin is synthesized and secreted by S cells in the small intestine, and neurons in the brain. Secretin release is mainly stimulated by gastric acid delivered into the duodenal lumen. In addition, secretin is released by digested products of fat and protein.</a:t>
            </a:r>
            <a:endParaRPr lang="zh-CN" altLang="en-US" sz="1600"/>
          </a:p>
          <a:p>
            <a:pPr algn="l">
              <a:lnSpc>
                <a:spcPct val="130000"/>
              </a:lnSpc>
              <a:spcAft>
                <a:spcPts val="800"/>
              </a:spcAft>
            </a:pPr>
            <a:r>
              <a:rPr altLang="zh-CN" sz="1600" b="1">
                <a:solidFill>
                  <a:schemeClr val="accent1">
                    <a:lumMod val="75000"/>
                  </a:schemeClr>
                </a:solidFill>
                <a:effectLst>
                  <a:outerShdw blurRad="38100" dist="25400" dir="5400000" algn="ctr" rotWithShape="0">
                    <a:srgbClr val="6E747A">
                      <a:alpha val="43000"/>
                    </a:srgbClr>
                  </a:outerShdw>
                </a:effectLst>
                <a:sym typeface="+mn-ea"/>
              </a:rPr>
              <a:t>Function:</a:t>
            </a:r>
            <a:endParaRPr lang="en-US" altLang="zh-CN" sz="1600" b="1">
              <a:solidFill>
                <a:schemeClr val="accent1">
                  <a:lumMod val="75000"/>
                </a:schemeClr>
              </a:solidFill>
              <a:effectLst>
                <a:outerShdw blurRad="38100" dist="25400" dir="5400000" algn="ctr" rotWithShape="0">
                  <a:srgbClr val="6E747A">
                    <a:alpha val="43000"/>
                  </a:srgbClr>
                </a:outerShdw>
              </a:effectLst>
            </a:endParaRPr>
          </a:p>
          <a:p>
            <a:pPr algn="l">
              <a:lnSpc>
                <a:spcPct val="130000"/>
              </a:lnSpc>
              <a:spcAft>
                <a:spcPts val="800"/>
              </a:spcAft>
            </a:pPr>
            <a:endParaRPr lang="zh-CN" altLang="en-US" sz="1600" spc="60" dirty="0">
              <a:ln w="3175">
                <a:noFill/>
                <a:prstDash val="dash"/>
              </a:ln>
              <a:solidFill>
                <a:schemeClr val="dk1">
                  <a:lumMod val="75000"/>
                  <a:lumOff val="25000"/>
                </a:schemeClr>
              </a:solidFill>
              <a:uFillTx/>
              <a:latin typeface="Arial" panose="020B0604020202020204" pitchFamily="34" charset="0"/>
              <a:ea typeface="汉仪中简黑简" panose="00020600040101010101" charset="-122"/>
              <a:cs typeface="微软雅黑" panose="020B0503020204020204" charset="-122"/>
            </a:endParaRPr>
          </a:p>
        </p:txBody>
      </p:sp>
      <p:sp>
        <p:nvSpPr>
          <p:cNvPr id="4" name="Title 6"/>
          <p:cNvSpPr txBox="1"/>
          <p:nvPr>
            <p:custDataLst>
              <p:tags r:id="rId10"/>
            </p:custDataLst>
          </p:nvPr>
        </p:nvSpPr>
        <p:spPr>
          <a:xfrm>
            <a:off x="2655570" y="3957955"/>
            <a:ext cx="7001510" cy="1662430"/>
          </a:xfrm>
          <a:prstGeom prst="rect">
            <a:avLst/>
          </a:prstGeom>
          <a:noFill/>
          <a:ln w="3175">
            <a:noFill/>
            <a:prstDash val="dash"/>
          </a:ln>
        </p:spPr>
        <p:txBody>
          <a:bodyPr wrap="square" lIns="63500" tIns="25400" rIns="63500" bIns="254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fontAlgn="auto">
              <a:spcAft>
                <a:spcPts val="800"/>
              </a:spcAft>
              <a:buFont typeface="Arial" panose="020B0604020202020204" pitchFamily="34" charset="0"/>
              <a:buChar char="•"/>
            </a:pPr>
            <a:r>
              <a:rPr altLang="zh-CN" sz="1600">
                <a:sym typeface="+mn-ea"/>
              </a:rPr>
              <a:t>It inhibits gasrtic emptying to delay the acid contents of stomach to enter in the duodenum(</a:t>
            </a:r>
            <a:r>
              <a:rPr lang="zh-CN" altLang="en-US" sz="1600">
                <a:sym typeface="+mn-ea"/>
              </a:rPr>
              <a:t>十二指肠</a:t>
            </a:r>
            <a:r>
              <a:rPr altLang="zh-CN" sz="1600">
                <a:sym typeface="+mn-ea"/>
              </a:rPr>
              <a:t>).</a:t>
            </a:r>
            <a:endParaRPr lang="en-US" altLang="zh-CN" sz="1600"/>
          </a:p>
          <a:p>
            <a:pPr marL="342900" indent="-342900" fontAlgn="auto">
              <a:spcAft>
                <a:spcPts val="800"/>
              </a:spcAft>
              <a:buFont typeface="Arial" panose="020B0604020202020204" pitchFamily="34" charset="0"/>
              <a:buChar char="•"/>
            </a:pPr>
            <a:r>
              <a:rPr altLang="zh-CN" sz="1600">
                <a:sym typeface="+mn-ea"/>
              </a:rPr>
              <a:t>It inhibits gasrtic secretion.</a:t>
            </a:r>
            <a:endParaRPr lang="en-US" altLang="zh-CN" sz="1600"/>
          </a:p>
          <a:p>
            <a:pPr marL="342900" indent="-342900" fontAlgn="auto">
              <a:spcAft>
                <a:spcPts val="800"/>
              </a:spcAft>
              <a:buFont typeface="Arial" panose="020B0604020202020204" pitchFamily="34" charset="0"/>
              <a:buChar char="•"/>
            </a:pPr>
            <a:r>
              <a:rPr altLang="zh-CN" sz="1600">
                <a:sym typeface="+mn-ea"/>
              </a:rPr>
              <a:t>It acts on pancreatic duct to produce large colume of watery, NaHCO</a:t>
            </a:r>
            <a:r>
              <a:rPr altLang="zh-CN" sz="1600" baseline="-25000">
                <a:sym typeface="+mn-ea"/>
              </a:rPr>
              <a:t>3</a:t>
            </a:r>
            <a:r>
              <a:rPr altLang="zh-CN" sz="1600">
                <a:sym typeface="+mn-ea"/>
              </a:rPr>
              <a:t> secretion.</a:t>
            </a:r>
            <a:endParaRPr lang="en-US" altLang="zh-CN" sz="1600"/>
          </a:p>
          <a:p>
            <a:pPr marL="342900" indent="-342900" fontAlgn="auto">
              <a:spcAft>
                <a:spcPts val="800"/>
              </a:spcAft>
              <a:buFont typeface="Arial" panose="020B0604020202020204" pitchFamily="34" charset="0"/>
              <a:buChar char="•"/>
            </a:pPr>
            <a:r>
              <a:rPr altLang="zh-CN" sz="1600">
                <a:sym typeface="+mn-ea"/>
              </a:rPr>
              <a:t>It stimulates the secretion of </a:t>
            </a:r>
            <a:r>
              <a:rPr altLang="zh-CN" sz="1600">
                <a:sym typeface="+mn-ea"/>
              </a:rPr>
              <a:t>NaHCO</a:t>
            </a:r>
            <a:r>
              <a:rPr altLang="zh-CN" sz="1600" baseline="-25000">
                <a:sym typeface="+mn-ea"/>
              </a:rPr>
              <a:t>3</a:t>
            </a:r>
            <a:r>
              <a:rPr altLang="zh-CN" sz="1600">
                <a:sym typeface="+mn-ea"/>
              </a:rPr>
              <a:t> rich bile in the liver by acting on the bile ducts.</a:t>
            </a:r>
            <a:endParaRPr lang="zh-CN" altLang="zh-CN" sz="1600" spc="100" dirty="0">
              <a:ln w="3175">
                <a:noFill/>
                <a:prstDash val="dash"/>
              </a:ln>
              <a:solidFill>
                <a:schemeClr val="dk1">
                  <a:lumMod val="75000"/>
                  <a:lumOff val="25000"/>
                </a:schemeClr>
              </a:solidFill>
              <a:uFillTx/>
              <a:latin typeface="Arial" panose="020B0604020202020204" pitchFamily="34" charset="0"/>
              <a:ea typeface="汉仪中简黑简" panose="00020600040101010101" charset="-122"/>
              <a:cs typeface="微软雅黑" panose="020B0503020204020204" charset="-122"/>
              <a:sym typeface="+mn-ea"/>
            </a:endParaRPr>
          </a:p>
        </p:txBody>
      </p:sp>
      <p:sp>
        <p:nvSpPr>
          <p:cNvPr id="5" name="标题 6"/>
          <p:cNvSpPr>
            <a:spLocks noGrp="1"/>
          </p:cNvSpPr>
          <p:nvPr>
            <p:custDataLst>
              <p:tags r:id="rId1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ym typeface="+mn-ea"/>
              </a:rPr>
              <a:t>Secretin</a:t>
            </a:r>
            <a:endParaRPr lang="en-US" altLang="zh-CN"/>
          </a:p>
        </p:txBody>
      </p:sp>
      <p:pic>
        <p:nvPicPr>
          <p:cNvPr id="10" name="图片 9"/>
          <p:cNvPicPr>
            <a:picLocks noChangeAspect="1"/>
          </p:cNvPicPr>
          <p:nvPr>
            <p:custDataLst>
              <p:tags r:id="rId12"/>
            </p:custDataLst>
          </p:nvPr>
        </p:nvPicPr>
        <p:blipFill>
          <a:blip r:embed="rId13"/>
          <a:stretch>
            <a:fillRect/>
          </a:stretch>
        </p:blipFill>
        <p:spPr>
          <a:xfrm>
            <a:off x="9906000" y="4695825"/>
            <a:ext cx="2177415" cy="2005330"/>
          </a:xfrm>
          <a:prstGeom prst="rect">
            <a:avLst/>
          </a:prstGeom>
        </p:spPr>
      </p:pic>
    </p:spTree>
    <p:custDataLst>
      <p:tags r:id="rId1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BAT(brown adipose tissue)</a:t>
            </a:r>
            <a:endParaRPr lang="en-US" altLang="zh-CN"/>
          </a:p>
        </p:txBody>
      </p:sp>
      <p:sp>
        <p:nvSpPr>
          <p:cNvPr id="3" name="内容占位符 2"/>
          <p:cNvSpPr>
            <a:spLocks noGrp="1"/>
          </p:cNvSpPr>
          <p:nvPr>
            <p:ph idx="1"/>
          </p:nvPr>
        </p:nvSpPr>
        <p:spPr/>
        <p:txBody>
          <a:bodyPr/>
          <a:p>
            <a:r>
              <a:rPr lang="zh-CN" altLang="en-US" sz="2000"/>
              <a:t>Brown adipose tissue (BAT) is ubiquitous in newborns and plays an important role in thermogenesis. </a:t>
            </a:r>
            <a:endParaRPr lang="zh-CN" altLang="en-US" sz="2000"/>
          </a:p>
          <a:p>
            <a:r>
              <a:rPr lang="zh-CN" altLang="en-US" sz="2000"/>
              <a:t>Brown adipose tissue is a uniquely mammalian tissue that protects neonatal body temperature around the time of birth by combusting triglycerides in the numerous mitochondria to emit heat. </a:t>
            </a:r>
            <a:endParaRPr lang="zh-CN" altLang="en-US" sz="2000"/>
          </a:p>
          <a:p>
            <a:r>
              <a:rPr lang="zh-CN" altLang="en-US" sz="2000"/>
              <a:t>The process can occur because of the presence in the mitochondrial inner membrane of the UCP1, which transports proton (equivalents) across the membrane to dissipate the proton gradient formed during substrate oxidation. </a:t>
            </a:r>
            <a:endParaRPr lang="zh-CN" altLang="en-US" sz="2000"/>
          </a:p>
        </p:txBody>
      </p:sp>
      <p:pic>
        <p:nvPicPr>
          <p:cNvPr id="4" name="图片 3"/>
          <p:cNvPicPr>
            <a:picLocks noChangeAspect="1"/>
          </p:cNvPicPr>
          <p:nvPr>
            <p:custDataLst>
              <p:tags r:id="rId1"/>
            </p:custDataLst>
          </p:nvPr>
        </p:nvPicPr>
        <p:blipFill>
          <a:blip r:embed="rId2"/>
          <a:srcRect t="1939" r="399" b="6032"/>
          <a:stretch>
            <a:fillRect/>
          </a:stretch>
        </p:blipFill>
        <p:spPr>
          <a:xfrm>
            <a:off x="838200" y="4195445"/>
            <a:ext cx="5707380" cy="24415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141210" y="4095115"/>
            <a:ext cx="3548380" cy="2641600"/>
          </a:xfrm>
          <a:prstGeom prst="rect">
            <a:avLst/>
          </a:prstGeom>
        </p:spPr>
      </p:pic>
      <p:pic>
        <p:nvPicPr>
          <p:cNvPr id="6" name="图片 5" descr="/Users/wangweisen/Desktop/哈哈哈.png哈哈哈"/>
          <p:cNvPicPr>
            <a:picLocks noChangeAspect="1"/>
          </p:cNvPicPr>
          <p:nvPr>
            <p:custDataLst>
              <p:tags r:id="rId5"/>
            </p:custDataLst>
          </p:nvPr>
        </p:nvPicPr>
        <p:blipFill rotWithShape="1">
          <a:blip r:embed="rId6"/>
          <a:srcRect/>
          <a:stretch>
            <a:fillRect/>
          </a:stretch>
        </p:blipFill>
        <p:spPr>
          <a:xfrm>
            <a:off x="0" y="5713492"/>
            <a:ext cx="1323440" cy="1144508"/>
          </a:xfrm>
          <a:prstGeom prst="rect">
            <a:avLst/>
          </a:prstGeom>
        </p:spPr>
      </p:pic>
      <p:pic>
        <p:nvPicPr>
          <p:cNvPr id="7" name="图片 6" descr="/Users/wangweisen/Desktop/绿绿.png绿绿"/>
          <p:cNvPicPr>
            <a:picLocks noChangeAspect="1"/>
          </p:cNvPicPr>
          <p:nvPr>
            <p:custDataLst>
              <p:tags r:id="rId7"/>
            </p:custDataLst>
          </p:nvPr>
        </p:nvPicPr>
        <p:blipFill rotWithShape="1">
          <a:blip r:embed="rId8"/>
          <a:srcRect/>
          <a:stretch>
            <a:fillRect/>
          </a:stretch>
        </p:blipFill>
        <p:spPr>
          <a:xfrm>
            <a:off x="9660890" y="0"/>
            <a:ext cx="2531110" cy="16822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ctrTitle" idx="1"/>
            <p:custDataLst>
              <p:tags r:id="rId1"/>
            </p:custDataLst>
          </p:nvPr>
        </p:nvSpPr>
        <p:spPr/>
        <p:txBody>
          <a:bodyPr>
            <a:normAutofit fontScale="90000"/>
          </a:bodyPr>
          <a:p>
            <a:r>
              <a:rPr lang="en-US" altLang="zh-CN">
                <a:solidFill>
                  <a:schemeClr val="accent1">
                    <a:lumMod val="75000"/>
                  </a:schemeClr>
                </a:solidFill>
              </a:rPr>
              <a:t>Secretin Induces Satiation</a:t>
            </a:r>
            <a:endParaRPr lang="en-US" altLang="zh-CN">
              <a:solidFill>
                <a:schemeClr val="accent1">
                  <a:lumMod val="75000"/>
                </a:schemeClr>
              </a:solidFill>
            </a:endParaRPr>
          </a:p>
        </p:txBody>
      </p:sp>
      <p:sp>
        <p:nvSpPr>
          <p:cNvPr id="7" name="TextBox 46"/>
          <p:cNvSpPr txBox="1"/>
          <p:nvPr>
            <p:custDataLst>
              <p:tags r:id="rId2"/>
            </p:custDataLst>
          </p:nvPr>
        </p:nvSpPr>
        <p:spPr bwMode="auto">
          <a:xfrm>
            <a:off x="4893892" y="2078396"/>
            <a:ext cx="5452621" cy="1374460"/>
          </a:xfrm>
          <a:prstGeom prst="rect">
            <a:avLst/>
          </a:prstGeom>
          <a:noFill/>
        </p:spPr>
        <p:txBody>
          <a:bodyPr wrap="square" rtlCol="0" anchor="b">
            <a:normAutofit/>
          </a:bodyPr>
          <a:lstStyle>
            <a:defPPr>
              <a:defRPr lang="zh-CN"/>
            </a:defPPr>
            <a:lvl1pPr algn="ctr">
              <a:defRPr sz="4400" b="1">
                <a:gradFill>
                  <a:gsLst>
                    <a:gs pos="14000">
                      <a:srgbClr val="FF0000"/>
                    </a:gs>
                    <a:gs pos="94000">
                      <a:srgbClr val="790000"/>
                    </a:gs>
                    <a:gs pos="49000">
                      <a:srgbClr val="FF0000"/>
                    </a:gs>
                  </a:gsLst>
                  <a:lin ang="5400000" scaled="1"/>
                </a:gradFill>
                <a:effectLst>
                  <a:glow rad="152400">
                    <a:schemeClr val="bg1"/>
                  </a:glow>
                </a:effectLst>
                <a:latin typeface="微软雅黑" panose="020B0503020204020204" charset="-122"/>
                <a:ea typeface="微软雅黑" panose="020B0503020204020204" charset="-122"/>
              </a:defRPr>
            </a:lvl1pPr>
          </a:lstStyle>
          <a:p>
            <a:pPr marL="0" marR="0" lvl="0" indent="0" defTabSz="914400" eaLnBrk="1" fontAlgn="auto" latinLnBrk="0" hangingPunct="1">
              <a:lnSpc>
                <a:spcPct val="100000"/>
              </a:lnSpc>
              <a:spcBef>
                <a:spcPts val="0"/>
              </a:spcBef>
              <a:spcAft>
                <a:spcPts val="0"/>
              </a:spcAft>
              <a:buClrTx/>
              <a:buSzTx/>
              <a:buFontTx/>
              <a:buNone/>
            </a:pPr>
            <a:r>
              <a:rPr kumimoji="0" lang="en-US" altLang="zh-CN" sz="4400" i="0" u="none" strike="noStrike" kern="0" cap="none" spc="700" normalizeH="0" noProof="0" dirty="0">
                <a:ln>
                  <a:noFill/>
                </a:ln>
                <a:solidFill>
                  <a:schemeClr val="accent1">
                    <a:lumMod val="75000"/>
                  </a:schemeClr>
                </a:solidFill>
                <a:effectLst/>
                <a:uLnTx/>
                <a:uFillTx/>
                <a:latin typeface="Arial" panose="020B0604020202020204" pitchFamily="34" charset="0"/>
                <a:ea typeface="汉仪中简黑简" panose="00020600040101010101" charset="-122"/>
              </a:rPr>
              <a:t>Part II</a:t>
            </a:r>
            <a:endParaRPr kumimoji="0" lang="en-US" altLang="zh-CN" sz="4400" i="0" u="none" strike="noStrike" kern="0" cap="none" spc="700" normalizeH="0" noProof="0" dirty="0">
              <a:ln>
                <a:noFill/>
              </a:ln>
              <a:solidFill>
                <a:schemeClr val="accent1">
                  <a:lumMod val="75000"/>
                </a:schemeClr>
              </a:solidFill>
              <a:effectLst/>
              <a:uLnTx/>
              <a:uFillTx/>
              <a:latin typeface="Arial" panose="020B0604020202020204" pitchFamily="34" charset="0"/>
              <a:ea typeface="汉仪中简黑简" panose="00020600040101010101" charset="-122"/>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2539365" y="741680"/>
            <a:ext cx="6396990" cy="53752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 BAT thermogenesis</a:t>
            </a:r>
            <a:endParaRPr lang="zh-CN" altLang="en-US"/>
          </a:p>
        </p:txBody>
      </p:sp>
      <p:sp>
        <p:nvSpPr>
          <p:cNvPr id="5" name="内容占位符 4"/>
          <p:cNvSpPr/>
          <p:nvPr>
            <p:ph idx="1"/>
          </p:nvPr>
        </p:nvSpPr>
        <p:spPr>
          <a:xfrm>
            <a:off x="838200" y="1825625"/>
            <a:ext cx="10515600" cy="4657090"/>
          </a:xfrm>
        </p:spPr>
        <p:txBody>
          <a:bodyPr/>
          <a:p>
            <a:r>
              <a:rPr lang="zh-CN" altLang="en-US" sz="2000"/>
              <a:t> It is generally believed that an increased periprandial tone</a:t>
            </a:r>
            <a:r>
              <a:rPr lang="en-US" altLang="zh-CN" sz="2000"/>
              <a:t> </a:t>
            </a:r>
            <a:r>
              <a:rPr lang="zh-CN" altLang="en-US" sz="2000"/>
              <a:t>of the sympathetic nervous system (SNS) stimulates norepinephrine release from sympathetic nerves in BAT and activates</a:t>
            </a:r>
            <a:r>
              <a:rPr lang="en-US" altLang="zh-CN" sz="2000"/>
              <a:t> </a:t>
            </a:r>
            <a:r>
              <a:rPr lang="zh-CN" altLang="en-US" sz="2000"/>
              <a:t>canonical cAMP-PKA (cyclic AMP-protein kinase A) signalin</a:t>
            </a:r>
            <a:r>
              <a:rPr lang="en-US" altLang="zh-CN" sz="2000"/>
              <a:t>g </a:t>
            </a:r>
            <a:r>
              <a:rPr lang="zh-CN" altLang="en-US" sz="2000"/>
              <a:t>via b3-adrenergic receptors (b3-ARs).This pathway activates</a:t>
            </a:r>
            <a:r>
              <a:rPr lang="en-US" altLang="zh-CN" sz="2000"/>
              <a:t> </a:t>
            </a:r>
            <a:r>
              <a:rPr lang="zh-CN" altLang="en-US" sz="2000"/>
              <a:t>lipolysis, UCP1, and non-shivering thermogenesis</a:t>
            </a:r>
            <a:endParaRPr lang="zh-CN" altLang="en-US" sz="2000"/>
          </a:p>
          <a:p>
            <a:r>
              <a:rPr lang="zh-CN" altLang="en-US" sz="2000"/>
              <a:t>UCP1 </a:t>
            </a:r>
            <a:r>
              <a:rPr lang="zh-CN" altLang="en-US" sz="2000">
                <a:solidFill>
                  <a:srgbClr val="FF0000"/>
                </a:solidFill>
              </a:rPr>
              <a:t>short-circuits the electron transport chain</a:t>
            </a:r>
            <a:r>
              <a:rPr lang="zh-CN" altLang="en-US" sz="2000"/>
              <a:t>, allowing mitochondrial membrane potential to be transduced to heat, making BAT a tissue capable of altering energy expenditure and fuel metabolism in mammals without increasing physical activity. </a:t>
            </a:r>
            <a:endParaRPr lang="zh-CN" altLang="en-US" sz="2000"/>
          </a:p>
        </p:txBody>
      </p:sp>
      <p:pic>
        <p:nvPicPr>
          <p:cNvPr id="8" name="图片 7" descr="/Users/wangweisen/Desktop/哈哈哈.png哈哈哈"/>
          <p:cNvPicPr>
            <a:picLocks noChangeAspect="1"/>
          </p:cNvPicPr>
          <p:nvPr>
            <p:custDataLst>
              <p:tags r:id="rId1"/>
            </p:custDataLst>
          </p:nvPr>
        </p:nvPicPr>
        <p:blipFill rotWithShape="1">
          <a:blip r:embed="rId2"/>
          <a:srcRect/>
          <a:stretch>
            <a:fillRect/>
          </a:stretch>
        </p:blipFill>
        <p:spPr>
          <a:xfrm>
            <a:off x="0" y="5713492"/>
            <a:ext cx="1323440" cy="1144508"/>
          </a:xfrm>
          <a:prstGeom prst="rect">
            <a:avLst/>
          </a:prstGeom>
        </p:spPr>
      </p:pic>
      <p:pic>
        <p:nvPicPr>
          <p:cNvPr id="9" name="图片 8" descr="/Users/wangweisen/Desktop/绿绿.png绿绿"/>
          <p:cNvPicPr>
            <a:picLocks noChangeAspect="1"/>
          </p:cNvPicPr>
          <p:nvPr>
            <p:custDataLst>
              <p:tags r:id="rId3"/>
            </p:custDataLst>
          </p:nvPr>
        </p:nvPicPr>
        <p:blipFill rotWithShape="1">
          <a:blip r:embed="rId4"/>
          <a:srcRect/>
          <a:stretch>
            <a:fillRect/>
          </a:stretch>
        </p:blipFill>
        <p:spPr>
          <a:xfrm>
            <a:off x="9660890" y="0"/>
            <a:ext cx="2531110" cy="1682293"/>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1884045" y="4114800"/>
            <a:ext cx="3594735" cy="260159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5890260" y="4387215"/>
            <a:ext cx="5673090" cy="21482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22738_2*i*1"/>
  <p:tag name="KSO_WM_TEMPLATE_CATEGORY" val="chip"/>
  <p:tag name="KSO_WM_TEMPLATE_INDEX" val="20222738"/>
  <p:tag name="KSO_WM_UNIT_LAYERLEVEL" val="1"/>
  <p:tag name="KSO_WM_TAG_VERSION" val="1.0"/>
  <p:tag name="KSO_WM_BEAUTIFY_FLAG" val="#wm#"/>
  <p:tag name="KSO_WM_CHIP_GROUPID" val="6294204ddb924c3ee398b5a0"/>
  <p:tag name="KSO_WM_CHIP_XID" val="62942e3ddb924c3ee399ae30"/>
  <p:tag name="KSO_WM_UNIT_DEC_AREA_ID" val="8a68cb89e9b14d548b2a0cf83e23d51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a8ee5730f404f37b0209ce41bd8df48"/>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Lst>
</file>

<file path=ppt/tags/tag100.xml><?xml version="1.0" encoding="utf-8"?>
<p:tagLst xmlns:p="http://schemas.openxmlformats.org/presentationml/2006/main">
  <p:tag name="KSO_WM_SLIDE_BACKGROUND_TYPE" val="frame"/>
  <p:tag name="KSO_WM_UNIT_TEXT_FILL_FORE_SCHEMECOLOR_INDEX_BRIGHTNESS" val="0.15"/>
  <p:tag name="KSO_WM_UNIT_TEXT_FILL_FORE_SCHEMECOLOR_INDEX" val="1"/>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c55dbd603e794824a5a3ffabf4c092c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9f3330034dc4e69b8e35581c3d39deb"/>
  <p:tag name="KSO_WM_SLIDE_BACKGROUND_TYPE" val="leftRight"/>
</p:tagLst>
</file>

<file path=ppt/tags/tag1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673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673"/>
  <p:tag name="KSO_WM_CHIP_GROUPID" val="61837e08a6a891b1f9db06c4"/>
  <p:tag name="KSO_WM_CHIP_XID" val="618b7c5318adb49c6c1f29b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653293988e6e4629beab7e10925c133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e9cc649ec19e4fe29fb23238df90bd35"/>
  <p:tag name="KSO_WM_SLIDE_BACKGROUND_TYPE" val="leftRight"/>
</p:tagLst>
</file>

<file path=ppt/tags/tag104.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SLIDE_BACKGROUND_TYPE" val="leftRight"/>
  <p:tag name="KSO_WM_UNIT_TEXT_FILL_FORE_SCHEMECOLOR_INDEX_BRIGHTNESS" val="0.15"/>
  <p:tag name="KSO_WM_UNIT_TEXT_FILL_FORE_SCHEMECOLOR_INDEX" val="1"/>
  <p:tag name="KSO_WM_UNIT_TEXT_FILL_TYPE" val="1"/>
</p:tagLst>
</file>

<file path=ppt/tags/tag106.xml><?xml version="1.0" encoding="utf-8"?>
<p:tagLst xmlns:p="http://schemas.openxmlformats.org/presentationml/2006/main">
  <p:tag name="KSO_WM_SLIDE_BACKGROUND_TYPE" val="leftRight"/>
  <p:tag name="KSO_WM_UNIT_TEXT_FILL_FORE_SCHEMECOLOR_INDEX_BRIGHTNESS" val="0.15"/>
  <p:tag name="KSO_WM_UNIT_TEXT_FILL_FORE_SCHEMECOLOR_INDEX" val="1"/>
  <p:tag name="KSO_WM_UNIT_TEXT_FILL_TYPE" val="1"/>
</p:tagLst>
</file>

<file path=ppt/tags/tag107.xml><?xml version="1.0" encoding="utf-8"?>
<p:tagLst xmlns:p="http://schemas.openxmlformats.org/presentationml/2006/main">
  <p:tag name="KSO_WM_SLIDE_BACKGROUND_TYPE" val="leftRight"/>
  <p:tag name="KSO_WM_UNIT_TEXT_FILL_FORE_SCHEMECOLOR_INDEX_BRIGHTNESS" val="0.15"/>
  <p:tag name="KSO_WM_UNIT_TEXT_FILL_FORE_SCHEMECOLOR_INDEX" val="1"/>
  <p:tag name="KSO_WM_UNIT_TEXT_FILL_TYPE" val="1"/>
</p:tagLst>
</file>

<file path=ppt/tags/tag10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671d0035d2234350b60ba3c2a83bae4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593286e5b3946379a238fb068093d8b"/>
  <p:tag name="KSO_WM_SLIDE_BACKGROUND_TYPE" val="topBottom"/>
</p:tagLst>
</file>

<file path=ppt/tags/tag1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673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673"/>
  <p:tag name="KSO_WM_CHIP_GROUPID" val="61837e08a6a891b1f9db06c4"/>
  <p:tag name="KSO_WM_CHIP_XID" val="618b7c5318adb49c6c1f29b5"/>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d7173b97e56a4764ae895930bd3a389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53e238efbf184375ac27c44fe2d33c41"/>
  <p:tag name="KSO_WM_SLIDE_BACKGROUND_TYPE" val="topBottom"/>
</p:tagLst>
</file>

<file path=ppt/tags/tag113.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SLIDE_BACKGROUND_TYPE" val="topBottom"/>
  <p:tag name="KSO_WM_UNIT_TEXT_FILL_FORE_SCHEMECOLOR_INDEX_BRIGHTNESS" val="0.15"/>
  <p:tag name="KSO_WM_UNIT_TEXT_FILL_FORE_SCHEMECOLOR_INDEX" val="1"/>
  <p:tag name="KSO_WM_UNIT_TEXT_FILL_TYPE" val="1"/>
</p:tagLst>
</file>

<file path=ppt/tags/tag115.xml><?xml version="1.0" encoding="utf-8"?>
<p:tagLst xmlns:p="http://schemas.openxmlformats.org/presentationml/2006/main">
  <p:tag name="KSO_WM_SLIDE_BACKGROUND_TYPE" val="topBottom"/>
  <p:tag name="KSO_WM_UNIT_TEXT_FILL_FORE_SCHEMECOLOR_INDEX_BRIGHTNESS" val="0.15"/>
  <p:tag name="KSO_WM_UNIT_TEXT_FILL_FORE_SCHEMECOLOR_INDEX" val="1"/>
  <p:tag name="KSO_WM_UNIT_TEXT_FILL_TYPE" val="1"/>
</p:tagLst>
</file>

<file path=ppt/tags/tag116.xml><?xml version="1.0" encoding="utf-8"?>
<p:tagLst xmlns:p="http://schemas.openxmlformats.org/presentationml/2006/main">
  <p:tag name="KSO_WM_SLIDE_BACKGROUND_TYPE" val="topBottom"/>
  <p:tag name="KSO_WM_UNIT_TEXT_FILL_FORE_SCHEMECOLOR_INDEX_BRIGHTNESS" val="0.15"/>
  <p:tag name="KSO_WM_UNIT_TEXT_FILL_FORE_SCHEMECOLOR_INDEX" val="1"/>
  <p:tag name="KSO_WM_UNIT_TEXT_FILL_TYPE" val="1"/>
</p:tagLst>
</file>

<file path=ppt/tags/tag11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e0d3c66cd90542b2b6c3a4ae53cc813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02b24fa2ab34ae8b1b4968291bcf579"/>
  <p:tag name="KSO_WM_SLIDE_BACKGROUND_TYPE" val="bottomTop"/>
</p:tagLst>
</file>

<file path=ppt/tags/tag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673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673"/>
  <p:tag name="KSO_WM_CHIP_GROUPID" val="61837e08a6a891b1f9db06c4"/>
  <p:tag name="KSO_WM_CHIP_XID" val="618b7c5318adb49c6c1f29b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cbfd9eff1884c55aa22ed25d173033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3cfdbdd1902c4ebd80d9ce5ca69b56c2"/>
  <p:tag name="KSO_WM_SLIDE_BACKGROUND_TYPE" val="bottomTop"/>
</p:tagLst>
</file>

<file path=ppt/tags/tag122.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SLIDE_BACKGROUND_TYPE" val="bottomTop"/>
  <p:tag name="KSO_WM_UNIT_TEXT_FILL_FORE_SCHEMECOLOR_INDEX_BRIGHTNESS" val="0.15"/>
  <p:tag name="KSO_WM_UNIT_TEXT_FILL_FORE_SCHEMECOLOR_INDEX" val="1"/>
  <p:tag name="KSO_WM_UNIT_TEXT_FILL_TYPE" val="1"/>
</p:tagLst>
</file>

<file path=ppt/tags/tag124.xml><?xml version="1.0" encoding="utf-8"?>
<p:tagLst xmlns:p="http://schemas.openxmlformats.org/presentationml/2006/main">
  <p:tag name="KSO_WM_SLIDE_BACKGROUND_TYPE" val="bottomTop"/>
  <p:tag name="KSO_WM_UNIT_TEXT_FILL_FORE_SCHEMECOLOR_INDEX_BRIGHTNESS" val="0.15"/>
  <p:tag name="KSO_WM_UNIT_TEXT_FILL_FORE_SCHEMECOLOR_INDEX" val="1"/>
  <p:tag name="KSO_WM_UNIT_TEXT_FILL_TYPE" val="1"/>
</p:tagLst>
</file>

<file path=ppt/tags/tag125.xml><?xml version="1.0" encoding="utf-8"?>
<p:tagLst xmlns:p="http://schemas.openxmlformats.org/presentationml/2006/main">
  <p:tag name="KSO_WM_SLIDE_BACKGROUND_TYPE" val="bottomTop"/>
  <p:tag name="KSO_WM_UNIT_TEXT_FILL_FORE_SCHEMECOLOR_INDEX_BRIGHTNESS" val="0.15"/>
  <p:tag name="KSO_WM_UNIT_TEXT_FILL_FORE_SCHEMECOLOR_INDEX" val="1"/>
  <p:tag name="KSO_WM_UNIT_TEXT_FILL_TYPE" val="1"/>
</p:tagLst>
</file>

<file path=ppt/tags/tag12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4815c792fa84446dacb7cd2007e7397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16876f5334d4a73b0f7f017a0505f30"/>
  <p:tag name="KSO_WM_SLIDE_BACKGROUND_TYPE" val="navigation"/>
</p:tagLst>
</file>

<file path=ppt/tags/tag1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673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673"/>
  <p:tag name="KSO_WM_CHIP_GROUPID" val="61837e08a6a891b1f9db06c4"/>
  <p:tag name="KSO_WM_CHIP_XID" val="618b7c5318adb49c6c1f29b7"/>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947d1db8666a44c6851edd173d992c3b"/>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2a965a74b93b4027901c5ebb3fd808f7"/>
  <p:tag name="KSO_WM_SLIDE_BACKGROUND_TYPE" val="navigation"/>
</p:tagLst>
</file>

<file path=ppt/tags/tag1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SLIDE_BACKGROUND_TYPE" val="navigation"/>
  <p:tag name="KSO_WM_UNIT_TEXT_FILL_FORE_SCHEMECOLOR_INDEX_BRIGHTNESS" val="0.15"/>
  <p:tag name="KSO_WM_UNIT_TEXT_FILL_FORE_SCHEMECOLOR_INDEX" val="1"/>
  <p:tag name="KSO_WM_UNIT_TEXT_FILL_TYPE" val="1"/>
</p:tagLst>
</file>

<file path=ppt/tags/tag133.xml><?xml version="1.0" encoding="utf-8"?>
<p:tagLst xmlns:p="http://schemas.openxmlformats.org/presentationml/2006/main">
  <p:tag name="KSO_WM_SLIDE_BACKGROUND_TYPE" val="navigation"/>
  <p:tag name="KSO_WM_UNIT_TEXT_FILL_FORE_SCHEMECOLOR_INDEX_BRIGHTNESS" val="0.15"/>
  <p:tag name="KSO_WM_UNIT_TEXT_FILL_FORE_SCHEMECOLOR_INDEX" val="1"/>
  <p:tag name="KSO_WM_UNIT_TEXT_FILL_TYPE" val="1"/>
</p:tagLst>
</file>

<file path=ppt/tags/tag134.xml><?xml version="1.0" encoding="utf-8"?>
<p:tagLst xmlns:p="http://schemas.openxmlformats.org/presentationml/2006/main">
  <p:tag name="KSO_WM_SLIDE_BACKGROUND_TYPE" val="navigation"/>
  <p:tag name="KSO_WM_UNIT_TEXT_FILL_FORE_SCHEMECOLOR_INDEX_BRIGHTNESS" val="0.15"/>
  <p:tag name="KSO_WM_UNIT_TEXT_FILL_FORE_SCHEMECOLOR_INDEX" val="1"/>
  <p:tag name="KSO_WM_UNIT_TEXT_FILL_TYPE" val="1"/>
</p:tagLst>
</file>

<file path=ppt/tags/tag13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7354ae70b0694046b0502f6557eae42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ceab26ddb4405882ff86a80e473d3a"/>
  <p:tag name="KSO_WM_SLIDE_BACKGROUND_TYPE" val="belt"/>
</p:tagLst>
</file>

<file path=ppt/tags/tag14.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14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673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673"/>
  <p:tag name="KSO_WM_CHIP_GROUPID" val="61837e08a6a891b1f9db06c4"/>
  <p:tag name="KSO_WM_CHIP_XID" val="618b7c5318adb49c6c1f29b8"/>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ad3039fb22804c58b3c616f5d359d0f0"/>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567bb5f876714565ba3710180c74287d"/>
  <p:tag name="KSO_WM_SLIDE_BACKGROUND_TYPE" val="belt"/>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0b3a8734087e42efa93eef20aaf8c266"/>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ea18b569722f4d9a9b82c5fffd411837"/>
  <p:tag name="KSO_WM_SLIDE_BACKGROUND_TYPE" val="belt"/>
</p:tagLst>
</file>

<file path=ppt/tags/tag14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SLIDE_BACKGROUND_TYPE" val="belt"/>
  <p:tag name="KSO_WM_UNIT_TEXT_FILL_FORE_SCHEMECOLOR_INDEX_BRIGHTNESS" val="0.15"/>
  <p:tag name="KSO_WM_UNIT_TEXT_FILL_FORE_SCHEMECOLOR_INDEX" val="1"/>
  <p:tag name="KSO_WM_UNIT_TEXT_FILL_TYPE" val="1"/>
</p:tagLst>
</file>

<file path=ppt/tags/tag145.xml><?xml version="1.0" encoding="utf-8"?>
<p:tagLst xmlns:p="http://schemas.openxmlformats.org/presentationml/2006/main">
  <p:tag name="KSO_WM_SLIDE_BACKGROUND_TYPE" val="belt"/>
  <p:tag name="KSO_WM_UNIT_TEXT_FILL_FORE_SCHEMECOLOR_INDEX_BRIGHTNESS" val="0.15"/>
  <p:tag name="KSO_WM_UNIT_TEXT_FILL_FORE_SCHEMECOLOR_INDEX" val="1"/>
  <p:tag name="KSO_WM_UNIT_TEXT_FILL_TYPE" val="1"/>
</p:tagLst>
</file>

<file path=ppt/tags/tag146.xml><?xml version="1.0" encoding="utf-8"?>
<p:tagLst xmlns:p="http://schemas.openxmlformats.org/presentationml/2006/main">
  <p:tag name="KSO_WM_SLIDE_BACKGROUND_TYPE" val="belt"/>
  <p:tag name="KSO_WM_UNIT_TEXT_FILL_FORE_SCHEMECOLOR_INDEX_BRIGHTNESS" val="0.15"/>
  <p:tag name="KSO_WM_UNIT_TEXT_FILL_FORE_SCHEMECOLOR_INDEX" val="1"/>
  <p:tag name="KSO_WM_UNIT_TEXT_FILL_TYPE" val="1"/>
</p:tagLst>
</file>

<file path=ppt/tags/tag14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2738"/>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2738"/>
</p:tagLst>
</file>

<file path=ppt/tags/tag1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BEAUTIFY_FLAG" val="#wm#"/>
  <p:tag name="KSO_WM_TAG_VERSION" val="1.0"/>
  <p:tag name="KSO_WM_TEMPLATE_CATEGORY" val="custom"/>
  <p:tag name="KSO_WM_TEMPLATE_INDEX" val="20222738"/>
  <p:tag name="KSO_WM_CHIP_COLORING"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a*1"/>
  <p:tag name="KSO_WM_TEMPLATE_CATEGORY" val="custom"/>
  <p:tag name="KSO_WM_TEMPLATE_INDEX" val="20222738"/>
  <p:tag name="KSO_WM_UNIT_LAYERLEVEL" val="1"/>
  <p:tag name="KSO_WM_TAG_VERSION" val="1.0"/>
  <p:tag name="KSO_WM_BEAUTIFY_FLAG" val="#wm#"/>
  <p:tag name="KSO_WM_UNIT_DEFAULT_FONT" val="60;66;2"/>
  <p:tag name="KSO_WM_UNIT_BLOCK" val="0"/>
  <p:tag name="KSO_WM_UNIT_DEC_AREA_ID" val="8d7fbaa893da40c8bb5b633b7ae3df40"/>
  <p:tag name="KSO_WM_UNIT_ISCONTENTSTITLE" val="0"/>
  <p:tag name="KSO_WM_UNIT_ISNUMDGMTITLE" val="0"/>
  <p:tag name="KSO_WM_UNIT_PRESET_TEXT" val="简约财务会计工作报告"/>
  <p:tag name="KSO_WM_UNIT_NOCLEAR" val="0"/>
  <p:tag name="KSO_WM_UNIT_VALUE" val="12"/>
  <p:tag name="KSO_WM_UNIT_TYPE" val="a"/>
  <p:tag name="KSO_WM_UNIT_INDEX" val="1"/>
  <p:tag name="KSO_WM_CHIP_GROUPID" val="6242763a827a54cc053e3c5a"/>
  <p:tag name="KSO_WM_CHIP_XID" val="6242763a827a54cc053e3c57"/>
  <p:tag name="KSO_WM_CHIP_FILLAREA_FILL_RULE" val="{&quot;fill_align&quot;:&quot;cm&quot;,&quot;fill_mode&quot;:&quot;adaptive&quot;,&quot;sacle_strategy&quot;:&quot;smart&quot;}"/>
  <p:tag name="KSO_WM_ASSEMBLE_CHIP_INDEX" val="a82ad42c3a7b469a8cdac186bd480e86"/>
  <p:tag name="KSO_WM_UNIT_TEXT_FILL_FORE_SCHEMECOLOR_INDEX_BRIGHTNESS" val="0"/>
  <p:tag name="KSO_WM_UNIT_TEXT_FILL_FORE_SCHEMECOLOR_INDEX" val="5"/>
  <p:tag name="KSO_WM_UNIT_TEXT_FILL_TYPE" val="1"/>
</p:tagLst>
</file>

<file path=ppt/tags/tag155.xml><?xml version="1.0" encoding="utf-8"?>
<p:tagLst xmlns:p="http://schemas.openxmlformats.org/presentationml/2006/main">
  <p:tag name="KSO_WM_SLIDE_ID" val="custom20222738_1"/>
  <p:tag name="KSO_WM_TEMPLATE_SUBCATEGORY" val="21"/>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22738"/>
  <p:tag name="KSO_WM_SLIDE_LAYOUT" val="a_f"/>
  <p:tag name="KSO_WM_SLIDE_LAYOUT_CNT" val="1_1"/>
  <p:tag name="KSO_WM_CHIP_INFOS" val="{&quot;type&quot;:0,&quot;layout_type&quot;:&quot;1_NF_C_2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514078d3dcef8fee32c292"/>
  <p:tag name="KSO_WM_CHIP_FILLPROP" val="[[{&quot;text_align&quot;:&quot;lm&quot;,&quot;text_direction&quot;:&quot;horizontal&quot;,&quot;support_big_font&quot;:false,&quot;picture_toward&quot;:0,&quot;picture_dockside&quot;:[],&quot;fill_id&quot;:&quot;2fb9763a0e634043b18d8602ad493d66&quot;,&quot;fill_align&quot;:&quot;lm&quot;,&quot;chip_types&quot;:[&quot;diagram&quot;,&quot;header&quot;]}],[{&quot;text_align&quot;:&quot;cm&quot;,&quot;text_direction&quot;:&quot;horizontal&quot;,&quot;support_big_font&quot;:false,&quot;picture_toward&quot;:0,&quot;picture_dockside&quot;:[],&quot;fill_id&quot;:&quot;2fb9763a0e634043b18d8602ad493d66&quot;,&quot;fill_align&quot;:&quot;cm&quot;,&quot;chip_types&quot;:[&quot;header&quot;]}],[{&quot;text_align&quot;:&quot;cm&quot;,&quot;text_direction&quot;:&quot;horizontal&quot;,&quot;support_big_font&quot;:false,&quot;picture_toward&quot;:0,&quot;picture_dockside&quot;:[],&quot;fill_id&quot;:&quot;2fb9763a0e634043b18d8602ad493d66&quot;,&quot;fill_align&quot;:&quot;ct&quot;,&quot;chip_types&quot;:[&quot;header&quot;]}]]"/>
  <p:tag name="KSO_WM_CHIP_DECFILLPROP" val="[]"/>
  <p:tag name="KSO_WM_CHIP_GROUPID" val="61514078d3dcef8fee32c291"/>
  <p:tag name="KSO_WM_SLIDE_LAYOUT_INFO" val="{&quot;id&quot;:&quot;2022-06-07T15:49:45&quot;,&quot;margin&quot;:{&quot;bottom&quot;:6.394683837890625,&quot;left&quot;:4.2070250511169434,&quot;right&quot;:4.2070426940917969,&quot;top&quot;:6.394650936126709},&quot;type&quot;:0}"/>
  <p:tag name="KSO_WM_SLIDE_BK_DARK_LIGHT" val="2"/>
  <p:tag name="KSO_WM_SLIDE_BACKGROUND_TYPE" val="general"/>
  <p:tag name="KSO_WM_SLIDE_SUPPORT_FEATURE_TYPE" val="0"/>
  <p:tag name="KSO_WM_SLIDE_TYPE" val="title"/>
  <p:tag name="KSO_WM_TEMPLATE_MASTER_THUMB_INDEX" val="13"/>
  <p:tag name="KSO_WM_CHIP_COLORING" val="1"/>
  <p:tag name="KSO_WM_SLIDE_SUBTYPE" val="pureTxt"/>
  <p:tag name="KSO_WM_TEMPLATE_ASSEMBLE_XID" val="629f030e7459d9b06303f0de"/>
  <p:tag name="KSO_WM_TEMPLATE_ASSEMBLE_GROUPID" val="6294204ddb924c3ee398b5a0"/>
  <p:tag name="KSO_WM_TEMPLATE_THUMBS_INDEX" val="1、5、7、15、16、22"/>
</p:tagLst>
</file>

<file path=ppt/tags/tag156.xml><?xml version="1.0" encoding="utf-8"?>
<p:tagLst xmlns:p="http://schemas.openxmlformats.org/presentationml/2006/main">
  <p:tag name="KSO_WM_UNIT_PRESET_TEXT" val="01."/>
  <p:tag name="KSO_WM_UNIT_NOCLEAR" val="0"/>
  <p:tag name="KSO_WM_UNIT_HIGHLIGHT" val="0"/>
  <p:tag name="KSO_WM_UNIT_COMPATIBLE" val="1"/>
  <p:tag name="KSO_WM_UNIT_DIAGRAM_ISNUMVISUAL" val="0"/>
  <p:tag name="KSO_WM_UNIT_DIAGRAM_ISREFERUNIT" val="0"/>
  <p:tag name="KSO_WM_UNIT_TYPE" val="l_h_e"/>
  <p:tag name="KSO_WM_UNIT_INDEX" val="1_1_1"/>
  <p:tag name="KSO_WM_UNIT_ID" val="custom20222738_4*l_h_e*1_1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2a0f8b4e771d440f920ca25e81d0bebf"/>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2"/>
  <p:tag name="KSO_WM_UNIT_USESOURCEFORMAT_APPLY" val="1"/>
</p:tagLst>
</file>

<file path=ppt/tags/tag157.xml><?xml version="1.0" encoding="utf-8"?>
<p:tagLst xmlns:p="http://schemas.openxmlformats.org/presentationml/2006/main">
  <p:tag name="KSO_WM_UNIT_ISCONTENTSTITLE" val="0"/>
  <p:tag name="KSO_WM_UNIT_ISNUMDGMTITLE" val="0"/>
  <p:tag name="KSO_WM_UNIT_PRESET_TEXT" val="项目背景"/>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custom20222738_4*l_h_a*1_1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46c61e01209144c496ab8b0fadbd84c4"/>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custom20222738_4*l_h_i*1_1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df4a38662a1446b1b4d6454491b0c545"/>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UNIT_DEC_SUPPORTCHANGEPIC" val="0"/>
  <p:tag name="KSO_WM_UNIT_DEC_CHANGEPICRESERVED" val="0"/>
  <p:tag name="KSO_WM_ASSEMBLE_CHIP_INDEX" val="c0f8cf2b91b246a1852bb20332775d4e"/>
  <p:tag name="KSO_WM_UNIT_LINE_FORE_SCHEMECOLOR_INDEX_BRIGHTNESS" val="0.15"/>
  <p:tag name="KSO_WM_UNIT_LINE_FORE_SCHEMECOLOR_INDEX" val="13"/>
  <p:tag name="KSO_WM_UNIT_LINE_FILL_TYPE" val="2"/>
  <p:tag name="KSO_WM_UNIT_USESOURCEFORMAT_APPLY" val="1"/>
</p:tagLst>
</file>

<file path=ppt/tags/tag159.xml><?xml version="1.0" encoding="utf-8"?>
<p:tagLst xmlns:p="http://schemas.openxmlformats.org/presentationml/2006/main">
  <p:tag name="KSO_WM_UNIT_PRESET_TEXT" val="03."/>
  <p:tag name="KSO_WM_UNIT_NOCLEAR" val="0"/>
  <p:tag name="KSO_WM_UNIT_HIGHLIGHT" val="0"/>
  <p:tag name="KSO_WM_UNIT_COMPATIBLE" val="1"/>
  <p:tag name="KSO_WM_UNIT_DIAGRAM_ISNUMVISUAL" val="0"/>
  <p:tag name="KSO_WM_UNIT_DIAGRAM_ISREFERUNIT" val="0"/>
  <p:tag name="KSO_WM_UNIT_TYPE" val="l_h_e"/>
  <p:tag name="KSO_WM_UNIT_INDEX" val="1_3_1"/>
  <p:tag name="KSO_WM_UNIT_ID" val="custom20222738_4*l_h_e*1_3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072aa5a289284806bb1ae7133ff7b842"/>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2"/>
  <p:tag name="KSO_WM_UNIT_USESOURCEFORMAT_APPLY" val="1"/>
</p:tagLst>
</file>

<file path=ppt/tags/tag16.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160.xml><?xml version="1.0" encoding="utf-8"?>
<p:tagLst xmlns:p="http://schemas.openxmlformats.org/presentationml/2006/main">
  <p:tag name="KSO_WM_UNIT_ISCONTENTSTITLE" val="0"/>
  <p:tag name="KSO_WM_UNIT_ISNUMDGMTITLE" val="0"/>
  <p:tag name="KSO_WM_UNIT_PRESET_TEXT" val="产品与服务"/>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custom20222738_4*l_h_a*1_3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2e4aa96790614f39a625cd702428b60e"/>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161.xml><?xml version="1.0" encoding="utf-8"?>
<p:tagLst xmlns:p="http://schemas.openxmlformats.org/presentationml/2006/main">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custom20222738_4*l_h_f*1_3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06664681d5f44cda91ef67fc4ac248fb"/>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13"/>
  <p:tag name="KSO_WM_UNIT_USESOURCEFORMAT_APPLY"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custom20222738_4*l_h_i*1_3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4f1fc29297f8470aa6050c6982b91f0c"/>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UNIT_DEC_SUPPORTCHANGEPIC" val="0"/>
  <p:tag name="KSO_WM_UNIT_DEC_CHANGEPICRESERVED" val="0"/>
  <p:tag name="KSO_WM_ASSEMBLE_CHIP_INDEX" val="c0f8cf2b91b246a1852bb20332775d4e"/>
  <p:tag name="KSO_WM_UNIT_LINE_FORE_SCHEMECOLOR_INDEX_BRIGHTNESS" val="0.15"/>
  <p:tag name="KSO_WM_UNIT_LINE_FORE_SCHEMECOLOR_INDEX" val="13"/>
  <p:tag name="KSO_WM_UNIT_LINE_FILL_TYPE" val="2"/>
  <p:tag name="KSO_WM_UNIT_USESOURCEFORMAT_APPLY" val="1"/>
</p:tagLst>
</file>

<file path=ppt/tags/tag163.xml><?xml version="1.0" encoding="utf-8"?>
<p:tagLst xmlns:p="http://schemas.openxmlformats.org/presentationml/2006/main">
  <p:tag name="KSO_WM_UNIT_PRESET_TEXT" val="02."/>
  <p:tag name="KSO_WM_UNIT_NOCLEAR" val="0"/>
  <p:tag name="KSO_WM_UNIT_HIGHLIGHT" val="0"/>
  <p:tag name="KSO_WM_UNIT_COMPATIBLE" val="1"/>
  <p:tag name="KSO_WM_UNIT_DIAGRAM_ISNUMVISUAL" val="0"/>
  <p:tag name="KSO_WM_UNIT_DIAGRAM_ISREFERUNIT" val="0"/>
  <p:tag name="KSO_WM_UNIT_TYPE" val="l_h_e"/>
  <p:tag name="KSO_WM_UNIT_INDEX" val="1_2_1"/>
  <p:tag name="KSO_WM_UNIT_ID" val="custom20222738_4*l_h_e*1_2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3d56161f56384a19ba2fade9c625c769"/>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2"/>
  <p:tag name="KSO_WM_UNIT_USESOURCEFORMAT_APPLY" val="1"/>
</p:tagLst>
</file>

<file path=ppt/tags/tag164.xml><?xml version="1.0" encoding="utf-8"?>
<p:tagLst xmlns:p="http://schemas.openxmlformats.org/presentationml/2006/main">
  <p:tag name="KSO_WM_UNIT_ISCONTENTSTITLE" val="0"/>
  <p:tag name="KSO_WM_UNIT_ISNUMDGMTITLE" val="0"/>
  <p:tag name="KSO_WM_UNIT_PRESET_TEXT" val="项目概况"/>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custom20222738_4*l_h_a*1_2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2243478094e2455e8ce35266cd96d281"/>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165.xml><?xml version="1.0" encoding="utf-8"?>
<p:tagLst xmlns:p="http://schemas.openxmlformats.org/presentationml/2006/main">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custom20222738_4*l_h_f*1_2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8f588745dfe6487da3935ed947bc06f4"/>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13"/>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custom20222738_4*l_h_i*1_2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2b9b3e61312f429d95d843d17aba85d9"/>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UNIT_DEC_SUPPORTCHANGEPIC" val="0"/>
  <p:tag name="KSO_WM_UNIT_DEC_CHANGEPICRESERVED" val="0"/>
  <p:tag name="KSO_WM_ASSEMBLE_CHIP_INDEX" val="c0f8cf2b91b246a1852bb20332775d4e"/>
  <p:tag name="KSO_WM_UNIT_LINE_FORE_SCHEMECOLOR_INDEX_BRIGHTNESS" val="0.15"/>
  <p:tag name="KSO_WM_UNIT_LINE_FORE_SCHEMECOLOR_INDEX" val="13"/>
  <p:tag name="KSO_WM_UNIT_LINE_FILL_TYPE" val="2"/>
  <p:tag name="KSO_WM_UNIT_USESOURCEFORMAT_APPLY" val="1"/>
</p:tagLst>
</file>

<file path=ppt/tags/tag167.xml><?xml version="1.0" encoding="utf-8"?>
<p:tagLst xmlns:p="http://schemas.openxmlformats.org/presentationml/2006/main">
  <p:tag name="KSO_WM_UNIT_PRESET_TEXT" val="04."/>
  <p:tag name="KSO_WM_UNIT_NOCLEAR" val="0"/>
  <p:tag name="KSO_WM_UNIT_HIGHLIGHT" val="0"/>
  <p:tag name="KSO_WM_UNIT_COMPATIBLE" val="1"/>
  <p:tag name="KSO_WM_UNIT_DIAGRAM_ISNUMVISUAL" val="0"/>
  <p:tag name="KSO_WM_UNIT_DIAGRAM_ISREFERUNIT" val="0"/>
  <p:tag name="KSO_WM_UNIT_TYPE" val="l_h_e"/>
  <p:tag name="KSO_WM_UNIT_INDEX" val="1_4_1"/>
  <p:tag name="KSO_WM_UNIT_ID" val="custom20222738_4*l_h_e*1_4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0578b27cfc054380a93e11ca07aeead1"/>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2"/>
  <p:tag name="KSO_WM_UNIT_USESOURCEFORMAT_APPLY" val="1"/>
</p:tagLst>
</file>

<file path=ppt/tags/tag168.xml><?xml version="1.0" encoding="utf-8"?>
<p:tagLst xmlns:p="http://schemas.openxmlformats.org/presentationml/2006/main">
  <p:tag name="KSO_WM_UNIT_ISCONTENTSTITLE" val="0"/>
  <p:tag name="KSO_WM_UNIT_ISNUMDGMTITLE" val="0"/>
  <p:tag name="KSO_WM_UNIT_PRESET_TEXT" val="市场分析"/>
  <p:tag name="KSO_WM_UNIT_NOCLEAR" val="0"/>
  <p:tag name="KSO_WM_UNIT_HIGHLIGHT" val="0"/>
  <p:tag name="KSO_WM_UNIT_COMPATIBLE" val="0"/>
  <p:tag name="KSO_WM_UNIT_DIAGRAM_ISNUMVISUAL" val="0"/>
  <p:tag name="KSO_WM_UNIT_DIAGRAM_ISREFERUNIT" val="0"/>
  <p:tag name="KSO_WM_UNIT_TYPE" val="l_h_a"/>
  <p:tag name="KSO_WM_UNIT_INDEX" val="1_4_1"/>
  <p:tag name="KSO_WM_UNIT_ID" val="custom20222738_4*l_h_a*1_4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443ca689418541b489fa931f463deed8"/>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169.xml><?xml version="1.0" encoding="utf-8"?>
<p:tagLst xmlns:p="http://schemas.openxmlformats.org/presentationml/2006/main">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custom20222738_4*l_h_f*1_4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5da695b8955d4692b5404697e4755011"/>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ASSEMBLE_CHIP_INDEX" val="c0f8cf2b91b246a1852bb20332775d4e"/>
  <p:tag name="KSO_WM_UNIT_TEXT_FILL_FORE_SCHEMECOLOR_INDEX_BRIGHTNESS" val="0.15"/>
  <p:tag name="KSO_WM_UNIT_TEXT_FILL_FORE_SCHEMECOLOR_INDEX" val="13"/>
  <p:tag name="KSO_WM_UNIT_TEXT_FILL_TYPE" val="1"/>
  <p:tag name="KSO_WM_UNIT_VALUE" val="13"/>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6*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46"/>
  <p:tag name="KSO_WM_UNIT_DEC_AREA_ID" val="b4748db4e5774822b727fe6d6cf96b77"/>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104b6fdb37845b7a4d6e78197a3f55a"/>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4_1"/>
  <p:tag name="KSO_WM_UNIT_ID" val="custom20222738_4*l_h_i*1_4_1"/>
  <p:tag name="KSO_WM_TEMPLATE_CATEGORY" val="custom"/>
  <p:tag name="KSO_WM_TEMPLATE_INDEX" val="20222738"/>
  <p:tag name="KSO_WM_UNIT_LAYERLEVEL" val="1_1_1"/>
  <p:tag name="KSO_WM_TAG_VERSION" val="1.0"/>
  <p:tag name="KSO_WM_BEAUTIFY_FLAG" val="#wm#"/>
  <p:tag name="KSO_WM_DIAGRAM_GROUP_CODE" val="l1-1"/>
  <p:tag name="KSO_WM_UNIT_BLOCK" val="0"/>
  <p:tag name="KSO_WM_UNIT_DEC_AREA_ID" val="cc25458ae02f46009120587e38425911"/>
  <p:tag name="KSO_WM_UNIT_IS_LAYOUT_DIAGRAM" val="1"/>
  <p:tag name="KSO_WM_CHIP_GROUPID" val="619379e418adb49c6c1f4307"/>
  <p:tag name="KSO_WM_CHIP_XID" val="6194704418adb49c6c1f4887"/>
  <p:tag name="KSO_WM_CHIP_FILLAREA_FILL_RULE" val="{&quot;fill_align&quot;:&quot;cm&quot;,&quot;fill_mode&quot;:&quot;fix&quot;,&quot;sacle_strategy&quot;:&quot;stretch&quot;}"/>
  <p:tag name="KSO_WM_UNIT_DEC_SUPPORTCHANGEPIC" val="0"/>
  <p:tag name="KSO_WM_UNIT_DEC_CHANGEPICRESERVED" val="0"/>
  <p:tag name="KSO_WM_ASSEMBLE_CHIP_INDEX" val="c0f8cf2b91b246a1852bb20332775d4e"/>
  <p:tag name="KSO_WM_UNIT_LINE_FORE_SCHEMECOLOR_INDEX_BRIGHTNESS" val="0.15"/>
  <p:tag name="KSO_WM_UNIT_LINE_FORE_SCHEMECOLOR_INDEX" val="13"/>
  <p:tag name="KSO_WM_UNIT_LINE_FILL_TYPE" val="2"/>
  <p:tag name="KSO_WM_UNIT_USESOURCEFORMAT_APPLY" val="1"/>
</p:tagLst>
</file>

<file path=ppt/tags/tag171.xml><?xml version="1.0" encoding="utf-8"?>
<p:tagLst xmlns:p="http://schemas.openxmlformats.org/presentationml/2006/main">
  <p:tag name="KSO_WM_CHIP_GROUPID" val="619379e418adb49c6c1f4307"/>
  <p:tag name="KSO_WM_CHIP_XID" val="6194704418adb49c6c1f4887"/>
  <p:tag name="KSO_WM_UNIT_DEC_AREA_ID" val="8cad357d1d734b00b22d97e906d13bec"/>
  <p:tag name="KSO_WM_CHIP_FILLAREA_FILL_RULE" val="{&quot;fill_align&quot;:&quot;cm&quot;,&quot;fill_mode&quot;:&quot;fix&quot;,&quot;sacle_strategy&quot;:&quot;stretch&quot;}"/>
  <p:tag name="KSO_WM_ASSEMBLE_CHIP_INDEX" val="c0f8cf2b91b246a1852bb20332775d4e"/>
  <p:tag name="KSO_WM_UNIT_TEXT_FORE_SCHEMECOLOR_INDEX_BRIGHTNESS" val="0.15"/>
  <p:tag name="KSO_WM_UNIT_TEXT_FORE_SCHEMECOLOR_INDEX" val="13"/>
  <p:tag name="KSO_WM_UNIT_TEXT_LINE_FILL_TYPE" val="2"/>
  <p:tag name="KSO_WM_TEMPLATE_CATEGORY" val="custom"/>
  <p:tag name="KSO_WM_TEMPLATE_INDEX" val="20222738"/>
  <p:tag name="KSO_WM_UNIT_ID" val="custom20222738_4**"/>
  <p:tag name="KSO_WM_UNIT_VALUE" val="4"/>
</p:tagLst>
</file>

<file path=ppt/tags/tag172.xml><?xml version="1.0" encoding="utf-8"?>
<p:tagLst xmlns:p="http://schemas.openxmlformats.org/presentationml/2006/main">
  <p:tag name="KSO_WM_SLIDE_ID" val="custom20222738_4"/>
  <p:tag name="KSO_WM_TEMPLATE_SUBCATEGORY" val="21"/>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22738"/>
  <p:tag name="KSO_WM_SLIDE_LAYOUT" val="l"/>
  <p:tag name="KSO_WM_SLIDE_LAYOUT_CNT" val="1"/>
  <p:tag name="KSO_WM_CHIP_INFOS" val="{&quot;type&quot;:0,&quot;layout_type&quot;:&quot;1_NF_LC_34&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2738182fe82813d301eb929"/>
  <p:tag name="KSO_WM_CHIP_FILLPROP" val="[[{&quot;text_align&quot;:&quot;cm&quot;,&quot;text_direction&quot;:&quot;horizontal&quot;,&quot;support_big_font&quot;:false,&quot;picture_toward&quot;:0,&quot;picture_dockside&quot;:[],&quot;fill_id&quot;:&quot;d4224bfecb444832b32d40670de1fa20&quot;,&quot;fill_align&quot;:&quot;cm&quot;,&quot;chip_types&quot;:[&quot;diagram&quot;,&quot;header&quot;]}],[{&quot;text_align&quot;:&quot;rm&quot;,&quot;text_direction&quot;:&quot;horizontal&quot;,&quot;support_big_font&quot;:false,&quot;picture_toward&quot;:0,&quot;picture_dockside&quot;:[],&quot;fill_id&quot;:&quot;d4224bfecb444832b32d40670de1fa20&quot;,&quot;fill_align&quot;:&quot;rt&quot;,&quot;chip_types&quot;:[&quot;diagram&quot;,&quot;header&quot;]}],[{&quot;text_align&quot;:&quot;rm&quot;,&quot;text_direction&quot;:&quot;horizontal&quot;,&quot;support_big_font&quot;:false,&quot;picture_toward&quot;:0,&quot;picture_dockside&quot;:[],&quot;fill_id&quot;:&quot;d4224bfecb444832b32d40670de1fa20&quot;,&quot;fill_align&quot;:&quot;rm&quot;,&quot;chip_types&quot;:[&quot;diagram&quot;,&quot;header&quot;]}],[{&quot;text_align&quot;:&quot;rm&quot;,&quot;text_direction&quot;:&quot;horizontal&quot;,&quot;support_big_font&quot;:false,&quot;picture_toward&quot;:0,&quot;picture_dockside&quot;:[],&quot;fill_id&quot;:&quot;d4224bfecb444832b32d40670de1fa20&quot;,&quot;fill_align&quot;:&quot;rb&quot;,&quot;chip_types&quot;:[&quot;diagram&quot;,&quot;header&quot;]}],[{&quot;text_align&quot;:&quot;lm&quot;,&quot;text_direction&quot;:&quot;horizontal&quot;,&quot;support_big_font&quot;:false,&quot;picture_toward&quot;:0,&quot;picture_dockside&quot;:[],&quot;fill_id&quot;:&quot;d4224bfecb444832b32d40670de1fa20&quot;,&quot;fill_align&quot;:&quot;lt&quot;,&quot;chip_types&quot;:[&quot;diagram&quot;,&quot;header&quot;]}],[{&quot;text_align&quot;:&quot;lm&quot;,&quot;text_direction&quot;:&quot;horizontal&quot;,&quot;support_big_font&quot;:false,&quot;picture_toward&quot;:0,&quot;picture_dockside&quot;:[],&quot;fill_id&quot;:&quot;d4224bfecb444832b32d40670de1fa20&quot;,&quot;fill_align&quot;:&quot;lm&quot;,&quot;chip_types&quot;:[&quot;diagram&quot;,&quot;header&quot;]}],[{&quot;text_align&quot;:&quot;lm&quot;,&quot;text_direction&quot;:&quot;horizontal&quot;,&quot;support_big_font&quot;:false,&quot;picture_toward&quot;:0,&quot;picture_dockside&quot;:[],&quot;fill_id&quot;:&quot;d4224bfecb444832b32d40670de1fa20&quot;,&quot;fill_align&quot;:&quot;lb&quot;,&quot;chip_types&quot;:[&quot;diagram&quot;,&quot;header&quot;]}],[{&quot;text_align&quot;:&quot;cm&quot;,&quot;text_direction&quot;:&quot;horizontal&quot;,&quot;support_big_font&quot;:false,&quot;picture_toward&quot;:0,&quot;picture_dockside&quot;:[],&quot;fill_id&quot;:&quot;d4224bfecb444832b32d40670de1fa20&quot;,&quot;fill_align&quot;:&quot;lb&quot;,&quot;chip_types&quot;:[&quot;diagram&quot;,&quot;header&quot;]}],[{&quot;text_align&quot;:&quot;cm&quot;,&quot;text_direction&quot;:&quot;horizontal&quot;,&quot;support_big_font&quot;:false,&quot;picture_toward&quot;:0,&quot;picture_dockside&quot;:[],&quot;fill_id&quot;:&quot;d4224bfecb444832b32d40670de1fa20&quot;,&quot;fill_align&quot;:&quot;lm&quot;,&quot;chip_types&quot;:[&quot;diagram&quot;,&quot;header&quot;]}],[{&quot;text_align&quot;:&quot;cm&quot;,&quot;text_direction&quot;:&quot;horizontal&quot;,&quot;support_big_font&quot;:false,&quot;picture_toward&quot;:0,&quot;picture_dockside&quot;:[],&quot;fill_id&quot;:&quot;d4224bfecb444832b32d40670de1fa20&quot;,&quot;fill_align&quot;:&quot;lt&quot;,&quot;chip_types&quot;:[&quot;diagram&quot;,&quot;header&quot;]}],[{&quot;text_align&quot;:&quot;cm&quot;,&quot;text_direction&quot;:&quot;horizontal&quot;,&quot;support_big_font&quot;:false,&quot;picture_toward&quot;:0,&quot;picture_dockside&quot;:[],&quot;fill_id&quot;:&quot;d4224bfecb444832b32d40670de1fa20&quot;,&quot;fill_align&quot;:&quot;ct&quot;,&quot;chip_types&quot;:[&quot;diagram&quot;,&quot;header&quot;]}],[{&quot;text_align&quot;:&quot;cm&quot;,&quot;text_direction&quot;:&quot;horizontal&quot;,&quot;support_big_font&quot;:false,&quot;picture_toward&quot;:0,&quot;picture_dockside&quot;:[],&quot;fill_id&quot;:&quot;d4224bfecb444832b32d40670de1fa20&quot;,&quot;fill_align&quot;:&quot;cb&quot;,&quot;chip_types&quot;:[&quot;diagram&quot;,&quot;header&quot;]}],[{&quot;text_align&quot;:&quot;lm&quot;,&quot;text_direction&quot;:&quot;horizontal&quot;,&quot;support_big_font&quot;:false,&quot;picture_toward&quot;:0,&quot;picture_dockside&quot;:[],&quot;fill_id&quot;:&quot;d4224bfecb444832b32d40670de1fa20&quot;,&quot;fill_align&quot;:&quot;cb&quot;,&quot;chip_types&quot;:[&quot;diagram&quot;,&quot;header&quot;]}],[{&quot;text_align&quot;:&quot;lm&quot;,&quot;text_direction&quot;:&quot;horizontal&quot;,&quot;support_big_font&quot;:false,&quot;picture_toward&quot;:0,&quot;picture_dockside&quot;:[],&quot;fill_id&quot;:&quot;d4224bfecb444832b32d40670de1fa20&quot;,&quot;fill_align&quot;:&quot;cm&quot;,&quot;chip_types&quot;:[&quot;diagram&quot;,&quot;header&quot;]}],[{&quot;text_align&quot;:&quot;lm&quot;,&quot;text_direction&quot;:&quot;horizontal&quot;,&quot;support_big_font&quot;:false,&quot;picture_toward&quot;:0,&quot;picture_dockside&quot;:[],&quot;fill_id&quot;:&quot;d4224bfecb444832b32d40670de1fa20&quot;,&quot;fill_align&quot;:&quot;ct&quot;,&quot;chip_types&quot;:[&quot;diagram&quot;,&quot;header&quot;]}]]"/>
  <p:tag name="KSO_WM_CHIP_DECFILLPROP" val="[]"/>
  <p:tag name="KSO_WM_CHIP_GROUPID" val="62738182fe82813d301eb92a"/>
  <p:tag name="KSO_WM_SLIDE_BK_DARK_LIGHT" val="2"/>
  <p:tag name="KSO_WM_SLIDE_BACKGROUND_TYPE" val="general"/>
  <p:tag name="KSO_WM_DIAGRAM_GROUP_CODE" val="l1-1"/>
  <p:tag name="KSO_WM_SLIDE_DIAGTYPE" val="l"/>
  <p:tag name="KSO_WM_SLIDE_SUPPORT_FEATURE_TYPE" val="0"/>
  <p:tag name="KSO_WM_SLIDE_TYPE" val="contents"/>
  <p:tag name="KSO_WM_CHIP_COLORING" val="1"/>
  <p:tag name="KSO_WM_SLIDE_SUBTYPE" val="diag"/>
  <p:tag name="KSO_WM_TEMPLATE_ASSEMBLE_XID" val="629f030d7459d9b06303f062"/>
  <p:tag name="KSO_WM_TEMPLATE_ASSEMBLE_GROUPID" val="6294204ddb924c3ee398b5a0"/>
</p:tagLst>
</file>

<file path=ppt/tags/tag173.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22738_7*a*1"/>
  <p:tag name="KSO_WM_TEMPLATE_CATEGORY" val="custom"/>
  <p:tag name="KSO_WM_TEMPLATE_INDEX" val="20222738"/>
  <p:tag name="KSO_WM_UNIT_LAYERLEVEL" val="1"/>
  <p:tag name="KSO_WM_TAG_VERSION" val="1.0"/>
  <p:tag name="KSO_WM_BEAUTIFY_FLAG" val="#wm#"/>
  <p:tag name="KSO_WM_UNIT_DEFAULT_FONT" val="54;60;2"/>
  <p:tag name="KSO_WM_UNIT_BLOCK" val="0"/>
  <p:tag name="KSO_WM_UNIT_DEC_AREA_ID" val="1d9e0ab0a4a34f3fbca953f98d05027b"/>
  <p:tag name="KSO_WM_CHIP_GROUPID" val="620cc5482a08b0d86e4d8850"/>
  <p:tag name="KSO_WM_CHIP_XID" val="620cc5482a08b0d86e4d884f"/>
  <p:tag name="KSO_WM_CHIP_FILLAREA_FILL_RULE" val="{&quot;fill_align&quot;:&quot;cm&quot;,&quot;fill_mode&quot;:&quot;adaptive&quot;,&quot;sacle_strategy&quot;:&quot;smart&quot;}"/>
  <p:tag name="KSO_WM_ASSEMBLE_CHIP_INDEX" val="330dc534ab38435b93ada29a044a6ad9"/>
  <p:tag name="KSO_WM_UNIT_TEXT_FILL_FORE_SCHEMECOLOR_INDEX_BRIGHTNESS" val="0"/>
  <p:tag name="KSO_WM_UNIT_TEXT_FILL_FORE_SCHEMECOLOR_INDEX" val="5"/>
  <p:tag name="KSO_WM_UNIT_TEXT_FILL_TYPE" val="1"/>
</p:tagLst>
</file>

<file path=ppt/tags/tag174.xml><?xml version="1.0" encoding="utf-8"?>
<p:tagLst xmlns:p="http://schemas.openxmlformats.org/presentationml/2006/main">
  <p:tag name="KSO_WM_UNIT_PRESET_TEXT" val="第一部分"/>
  <p:tag name="KSO_WM_UNIT_NOCLEAR" val="0"/>
  <p:tag name="KSO_WM_UNIT_VALUE" val="20"/>
  <p:tag name="KSO_WM_UNIT_HIGHLIGHT" val="0"/>
  <p:tag name="KSO_WM_UNIT_COMPATIBLE" val="1"/>
  <p:tag name="KSO_WM_UNIT_DIAGRAM_ISNUMVISUAL" val="0"/>
  <p:tag name="KSO_WM_UNIT_DIAGRAM_ISREFERUNIT" val="0"/>
  <p:tag name="KSO_WM_UNIT_TYPE" val="e"/>
  <p:tag name="KSO_WM_UNIT_INDEX" val="1"/>
  <p:tag name="KSO_WM_UNIT_ID" val="custom20222738_7*e*1"/>
  <p:tag name="KSO_WM_TEMPLATE_CATEGORY" val="custom"/>
  <p:tag name="KSO_WM_TEMPLATE_INDEX" val="20222738"/>
  <p:tag name="KSO_WM_UNIT_LAYERLEVEL" val="1"/>
  <p:tag name="KSO_WM_TAG_VERSION" val="1.0"/>
  <p:tag name="KSO_WM_BEAUTIFY_FLAG" val="#wm#"/>
  <p:tag name="KSO_WM_UNIT_DEFAULT_FONT" val="40;44;2"/>
  <p:tag name="KSO_WM_UNIT_BLOCK" val="0"/>
  <p:tag name="KSO_WM_UNIT_DEC_AREA_ID" val="777ad9b01de14b2cb0ed18b66dc5959f"/>
  <p:tag name="KSO_WM_CHIP_GROUPID" val="620cc5482a08b0d86e4d8850"/>
  <p:tag name="KSO_WM_CHIP_XID" val="620cc5482a08b0d86e4d884f"/>
  <p:tag name="KSO_WM_CHIP_FILLAREA_FILL_RULE" val="{&quot;fill_align&quot;:&quot;cm&quot;,&quot;fill_mode&quot;:&quot;adaptive&quot;,&quot;sacle_strategy&quot;:&quot;smart&quot;}"/>
  <p:tag name="KSO_WM_ASSEMBLE_CHIP_INDEX" val="330dc534ab38435b93ada29a044a6ad9"/>
  <p:tag name="KSO_WM_UNIT_TEXT_FILL_FORE_SCHEMECOLOR_INDEX_BRIGHTNESS" val="0"/>
  <p:tag name="KSO_WM_UNIT_TEXT_FILL_FORE_SCHEMECOLOR_INDEX" val="5"/>
  <p:tag name="KSO_WM_UNIT_TEXT_FILL_TYPE" val="1"/>
</p:tagLst>
</file>

<file path=ppt/tags/tag175.xml><?xml version="1.0" encoding="utf-8"?>
<p:tagLst xmlns:p="http://schemas.openxmlformats.org/presentationml/2006/main">
  <p:tag name="KSO_WM_BEAUTIFY_FLAG" val="#wm#"/>
  <p:tag name="KSO_WM_TEMPLATE_CATEGORY" val="custom"/>
  <p:tag name="KSO_WM_TEMPLATE_INDEX" val="20222738"/>
  <p:tag name="KSO_WM_SLIDE_ID" val="custom20222738_7"/>
  <p:tag name="KSO_WM_TEMPLATE_SUBCATEGORY" val="21"/>
  <p:tag name="KSO_WM_TEMPLATE_MASTER_TYPE" val="1"/>
  <p:tag name="KSO_WM_TEMPLATE_COLOR_TYPE" val="1"/>
  <p:tag name="KSO_WM_SLIDE_ITEM_CNT" val="0"/>
  <p:tag name="KSO_WM_SLIDE_INDEX" val="7"/>
  <p:tag name="KSO_WM_TAG_VERSION" val="1.0"/>
  <p:tag name="KSO_WM_SLIDE_LAYOUT" val="a_e"/>
  <p:tag name="KSO_WM_SLIDE_LAYOUT_CNT" val="1_1"/>
  <p:tag name="KSO_WM_CHIP_INFOS" val="{&quot;type&quot;:0,&quot;layout_type&quot;:&quot;1_NF_R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93191a18adb49c6c1f3d89"/>
  <p:tag name="KSO_WM_CHIP_FILLPROP" val="[[{&quot;text_align&quot;:&quot;rm&quot;,&quot;text_direction&quot;:&quot;horizontal&quot;,&quot;support_big_font&quot;:false,&quot;picture_toward&quot;:0,&quot;picture_dockside&quot;:[],&quot;fill_id&quot;:&quot;3887597eb2d4430e8f5e1a57689f7fd3&quot;,&quot;fill_align&quot;:&quot;rm&quot;,&quot;chip_types&quot;:[&quot;diagram&quot;,&quot;header&quot;]}],[{&quot;text_align&quot;:&quot;cm&quot;,&quot;text_direction&quot;:&quot;horizontal&quot;,&quot;support_big_font&quot;:false,&quot;picture_toward&quot;:0,&quot;picture_dockside&quot;:[],&quot;fill_id&quot;:&quot;3887597eb2d4430e8f5e1a57689f7fd3&quot;,&quot;fill_align&quot;:&quot;cm&quot;,&quot;chip_types&quot;:[&quot;header&quot;]}],[{&quot;text_align&quot;:&quot;lm&quot;,&quot;text_direction&quot;:&quot;horizontal&quot;,&quot;support_big_font&quot;:false,&quot;picture_toward&quot;:0,&quot;picture_dockside&quot;:[],&quot;fill_id&quot;:&quot;3887597eb2d4430e8f5e1a57689f7fd3&quot;,&quot;fill_align&quot;:&quot;lm&quot;,&quot;chip_types&quot;:[&quot;header&quot;]}],[{&quot;text_align&quot;:&quot;lm&quot;,&quot;text_direction&quot;:&quot;horizontal&quot;,&quot;support_big_font&quot;:false,&quot;picture_toward&quot;:0,&quot;picture_dockside&quot;:[],&quot;fill_id&quot;:&quot;3887597eb2d4430e8f5e1a57689f7fd3&quot;,&quot;fill_align&quot;:&quot;lt&quot;,&quot;chip_types&quot;:[&quot;header&quot;]}],[{&quot;text_align&quot;:&quot;lm&quot;,&quot;text_direction&quot;:&quot;horizontal&quot;,&quot;support_big_font&quot;:false,&quot;picture_toward&quot;:0,&quot;picture_dockside&quot;:[],&quot;fill_id&quot;:&quot;3887597eb2d4430e8f5e1a57689f7fd3&quot;,&quot;fill_align&quot;:&quot;lb&quot;,&quot;chip_types&quot;:[&quot;header&quot;]}],[{&quot;text_align&quot;:&quot;lm&quot;,&quot;text_direction&quot;:&quot;horizontal&quot;,&quot;support_big_font&quot;:false,&quot;picture_toward&quot;:0,&quot;picture_dockside&quot;:[],&quot;fill_id&quot;:&quot;3887597eb2d4430e8f5e1a57689f7fd3&quot;,&quot;fill_align&quot;:&quot;cm&quot;,&quot;chip_types&quot;:[&quot;header&quot;]}],[{&quot;text_align&quot;:&quot;cm&quot;,&quot;text_direction&quot;:&quot;horizontal&quot;,&quot;support_big_font&quot;:false,&quot;picture_toward&quot;:0,&quot;picture_dockside&quot;:[],&quot;fill_id&quot;:&quot;3887597eb2d4430e8f5e1a57689f7fd3&quot;,&quot;fill_align&quot;:&quot;lm&quot;,&quot;chip_types&quot;:[&quot;header&quot;]}],[{&quot;text_align&quot;:&quot;cm&quot;,&quot;text_direction&quot;:&quot;horizontal&quot;,&quot;support_big_font&quot;:false,&quot;picture_toward&quot;:0,&quot;picture_dockside&quot;:[],&quot;fill_id&quot;:&quot;3887597eb2d4430e8f5e1a57689f7fd3&quot;,&quot;fill_align&quot;:&quot;lt&quot;,&quot;chip_types&quot;:[&quot;header&quot;]}],[{&quot;text_align&quot;:&quot;cm&quot;,&quot;text_direction&quot;:&quot;horizontal&quot;,&quot;support_big_font&quot;:false,&quot;picture_toward&quot;:0,&quot;picture_dockside&quot;:[],&quot;fill_id&quot;:&quot;3887597eb2d4430e8f5e1a57689f7fd3&quot;,&quot;fill_align&quot;:&quot;lb&quot;,&quot;chip_types&quot;:[&quot;header&quot;]}],[{&quot;text_align&quot;:&quot;rm&quot;,&quot;text_direction&quot;:&quot;horizontal&quot;,&quot;support_big_font&quot;:false,&quot;picture_toward&quot;:0,&quot;picture_dockside&quot;:[],&quot;fill_id&quot;:&quot;3887597eb2d4430e8f5e1a57689f7fd3&quot;,&quot;fill_align&quot;:&quot;rb&quot;,&quot;chip_types&quot;:[&quot;header&quot;]}],[{&quot;text_align&quot;:&quot;rm&quot;,&quot;text_direction&quot;:&quot;horizontal&quot;,&quot;support_big_font&quot;:false,&quot;picture_toward&quot;:0,&quot;picture_dockside&quot;:[],&quot;fill_id&quot;:&quot;3887597eb2d4430e8f5e1a57689f7fd3&quot;,&quot;fill_align&quot;:&quot;rt&quot;,&quot;chip_types&quot;:[&quot;header&quot;]}]]"/>
  <p:tag name="KSO_WM_CHIP_DECFILLPROP" val="[]"/>
  <p:tag name="KSO_WM_CHIP_GROUPID" val="6193191a18adb49c6c1f3d8b"/>
  <p:tag name="KSO_WM_SLIDE_LAYOUT_INFO" val="{&quot;id&quot;:&quot;2022-06-07T15:49:38&quot;,&quot;margin&quot;:{&quot;bottom&quot;:5.7733297348022461,&quot;left&quot;:9.6164531707763672,&quot;right&quot;:1.1486663818359375,&quot;top&quot;:5.7733221054077148},&quot;type&quot;:0}"/>
  <p:tag name="KSO_WM_SLIDE_BK_DARK_LIGHT" val="2"/>
  <p:tag name="KSO_WM_SLIDE_BACKGROUND_TYPE" val="general"/>
  <p:tag name="KSO_WM_SLIDE_SUPPORT_FEATURE_TYPE" val="0"/>
  <p:tag name="KSO_WM_SLIDE_TYPE" val="sectionTitle"/>
  <p:tag name="KSO_WM_CHIP_COLORING" val="1"/>
  <p:tag name="KSO_WM_SLIDE_SUBTYPE" val="pureTxt"/>
  <p:tag name="KSO_WM_TEMPLATE_ASSEMBLE_XID" val="629f030d7459d9b06303efde"/>
  <p:tag name="KSO_WM_TEMPLATE_ASSEMBLE_GROUPID" val="6294204ddb924c3ee398b5a0"/>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 name="KSO_WM_SLIDE_BACKGROUND_TYPE" val="general"/>
  <p:tag name="KSO_WM_UNIT_PLACING_PICTURE_USER_VIEWPORT" val="{&quot;height&quot;:10799.99842519685,&quot;width&quot;:1920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wm#"/>
  <p:tag name="KSO_WM_UNIT_TYPE" val="i"/>
  <p:tag name="KSO_WM_UNIT_INDEX" val="1"/>
  <p:tag name="KSO_WM_UNIT_BLOCK" val="0"/>
  <p:tag name="KSO_WM_UNIT_SM_LIMIT_TYPE" val="2"/>
  <p:tag name="KSO_WM_UNIT_DEC_AREA_ID" val="01ac57c708294ae4ad7e3b4dcc3d4eb0"/>
  <p:tag name="KSO_WM_UNIT_DECORATE_INFO" val="{&quot;DecorateInfoH&quot;:{&quot;IsAbs&quot;:true},&quot;DecorateInfoW&quot;:{&quot;IsAbs&quot;:true},&quot;DecorateInfoX&quot;:{&quot;IsAbs&quot;:true,&quot;Pos&quot;:1},&quot;DecorateInfoY&quot;:{&quot;IsAbs&quot;:true,&quot;Pos&quot;:1},&quot;ReferentInfo&quot;:{&quot;Id&quot;:&quot;c1cda30626284852a5b14d01e0b054ce;c5ec9ddae802434aac83bc13807375a2;24ec746285e3423db9a42816adb64d3d&quot;,&quot;X&quot;:{&quot;Pos&quot;:1},&quot;Y&quot;:{&quot;Pos&quot;:1}},&quot;whChangeMode&quot;:0}"/>
  <p:tag name="KSO_WM_CHIP_GROUPID" val="5f5ee1ca4d6848d78f644aed"/>
  <p:tag name="KSO_WM_CHIP_XID" val="5fcddd3d4d383dce34165fd3"/>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396"/>
</p:tagLst>
</file>

<file path=ppt/tags/tag18.xml><?xml version="1.0" encoding="utf-8"?>
<p:tagLst xmlns:p="http://schemas.openxmlformats.org/presentationml/2006/main">
  <p:tag name="KSO_WM_UNIT_SUBTYPE" val="w"/>
  <p:tag name="KSO_WM_TEMPLATE_CATEGORY" val="chip"/>
  <p:tag name="KSO_WM_TEMPLATE_INDEX" val="20222738"/>
  <p:tag name="KSO_WM_UNIT_TYPE" val="i"/>
  <p:tag name="KSO_WM_UNIT_INDEX" val="1"/>
  <p:tag name="KSO_WM_UNIT_ID" val="chip20222738_7*i*1"/>
  <p:tag name="KSO_WM_BEAUTIFY_FLAG" val="#wm#"/>
  <p:tag name="KSO_WM_TAG_VERSION" val="1.0"/>
  <p:tag name="KSO_WM_CHIP_GROUPID" val="6294204ddb924c3ee398b5a0"/>
  <p:tag name="KSO_WM_CHIP_XID" val="62942e3ddb924c3ee399abce"/>
  <p:tag name="KSO_WM_UNIT_DEC_AREA_ID" val="01e6030e7be1498d9b2c763259db9c2e"/>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a8787c710b104c6dbbefdac034f0fc62"/>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2"/>
  <p:tag name="KSO_WM_TEMPLATE_CATEGORY" val="custom"/>
  <p:tag name="KSO_WM_TEMPLATE_INDEX" val="20222738"/>
  <p:tag name="KSO_WM_UNIT_LAYERLEVEL" val="1"/>
  <p:tag name="KSO_WM_TAG_VERSION" val="1.0"/>
  <p:tag name="KSO_WM_BEAUTIFY_FLAG" val="#wm#"/>
  <p:tag name="KSO_WM_UNIT_TYPE" val="i"/>
  <p:tag name="KSO_WM_UNIT_INDEX" val="2"/>
  <p:tag name="KSO_WM_UNIT_BLOCK" val="0"/>
  <p:tag name="KSO_WM_UNIT_SM_LIMIT_TYPE" val="0"/>
  <p:tag name="KSO_WM_UNIT_DEC_AREA_ID" val="3c6fd8961d0f4d7180fa9f1caa0b5bcc"/>
  <p:tag name="KSO_WM_UNIT_DECORATE_INFO" val="{&quot;DecorateInfoH&quot;:{&quot;IsAbs&quot;:true},&quot;DecorateInfoW&quot;:{&quot;IsAbs&quot;:true},&quot;DecorateInfoX&quot;:{&quot;IsAbs&quot;:true,&quot;Pos&quot;:0},&quot;DecorateInfoY&quot;:{&quot;IsAbs&quot;:true,&quot;Pos&quot;:0},&quot;ReferentInfo&quot;:{&quot;Id&quot;:&quot;24ec746285e3423db9a42816adb64d3d&quot;,&quot;X&quot;:{&quot;Pos&quot;:0},&quot;Y&quot;:{&quot;Pos&quot;:0}},&quot;whChangeMode&quot;:0}"/>
  <p:tag name="KSO_WM_CHIP_GROUPID" val="5f5ee1ca4d6848d78f644aed"/>
  <p:tag name="KSO_WM_CHIP_XID" val="5fcddd3d4d383dce34165fd3"/>
  <p:tag name="KSO_WM_UNIT_LINE_FORE_SCHEMECOLOR_INDEX_BRIGHTNESS" val="0"/>
  <p:tag name="KSO_WM_UNIT_LINE_FORE_SCHEMECOLOR_INDEX" val="5"/>
  <p:tag name="KSO_WM_UNIT_LINE_FILL_TYPE" val="2"/>
</p:tagLst>
</file>

<file path=ppt/tags/tag181.xml><?xml version="1.0" encoding="utf-8"?>
<p:tagLst xmlns:p="http://schemas.openxmlformats.org/presentationml/2006/main">
  <p:tag name="KSO_WM_UNIT_TEX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738_12*h_f*1_1"/>
  <p:tag name="KSO_WM_TEMPLATE_CATEGORY" val="custom"/>
  <p:tag name="KSO_WM_TEMPLATE_INDEX" val="20222738"/>
  <p:tag name="KSO_WM_UNIT_LAYERLEVEL" val="1_1"/>
  <p:tag name="KSO_WM_TAG_VERSION" val="1.0"/>
  <p:tag name="KSO_WM_BEAUTIFY_FLAG" val="#wm#"/>
  <p:tag name="KSO_WM_UNIT_SUBTYPE" val="a"/>
  <p:tag name="KSO_WM_UNIT_DEFAULT_FONT" val="14;20;2"/>
  <p:tag name="KSO_WM_UNIT_BLOCK" val="0"/>
  <p:tag name="KSO_WM_UNIT_VALUE" val="25"/>
  <p:tag name="KSO_WM_UNIT_SHOW_EDIT_AREA_INDICATION" val="1"/>
  <p:tag name="KSO_WM_CHIP_GROUPID" val="5e6b05b36848fb12bee65ad8"/>
  <p:tag name="KSO_WM_CHIP_XID" val="5e6b05b36848fb12bee65ada"/>
  <p:tag name="KSO_WM_UNIT_DEC_AREA_ID" val="c5ec9ddae802434aac83bc13807375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176cd59a0cb49d0a800cf1e76cc310b"/>
  <p:tag name="KSO_WM_UNIT_TEXT_FILL_FORE_SCHEMECOLOR_INDEX_BRIGHTNESS" val="0.25"/>
  <p:tag name="KSO_WM_UNIT_TEXT_FILL_FORE_SCHEMECOLOR_INDEX" val="13"/>
  <p:tag name="KSO_WM_UNIT_TEXT_FILL_TYPE" val="1"/>
</p:tagLst>
</file>

<file path=ppt/tags/tag18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22738_12*f*1"/>
  <p:tag name="KSO_WM_TEMPLATE_CATEGORY" val="custom"/>
  <p:tag name="KSO_WM_TEMPLATE_INDEX" val="20222738"/>
  <p:tag name="KSO_WM_UNIT_LAYERLEVEL" val="1"/>
  <p:tag name="KSO_WM_TAG_VERSION" val="1.0"/>
  <p:tag name="KSO_WM_BEAUTIFY_FLAG" val="#wm#"/>
  <p:tag name="KSO_WM_UNIT_DEFAULT_FONT" val="14;20;2"/>
  <p:tag name="KSO_WM_UNIT_BLOCK" val="0"/>
  <p:tag name="KSO_WM_UNIT_VALUE" val="75"/>
  <p:tag name="KSO_WM_UNIT_SHOW_EDIT_AREA_INDICATION" val="1"/>
  <p:tag name="KSO_WM_CHIP_GROUPID" val="5e6b05596848fb12bee65ac8"/>
  <p:tag name="KSO_WM_CHIP_XID" val="5e6b05596848fb12bee65aca"/>
  <p:tag name="KSO_WM_UNIT_DEC_AREA_ID" val="24ec746285e3423db9a42816adb64d3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003dd4880e34da297d1dd199fb7ac3e"/>
  <p:tag name="KSO_WM_UNIT_SUPPORT_UNIT_TYPE" val="[&quot;d&quot;]"/>
  <p:tag name="KSO_WM_UNIT_TEXT_FILL_FORE_SCHEMECOLOR_INDEX_BRIGHTNESS" val="0.25"/>
  <p:tag name="KSO_WM_UNIT_TEXT_FILL_FORE_SCHEMECOLOR_INDEX" val="13"/>
  <p:tag name="KSO_WM_UNIT_TEXT_FILL_TYPE" val="1"/>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SLIDE_ID" val="custom20222738_12"/>
  <p:tag name="KSO_WM_TEMPLATE_SUBCATEGORY" val="21"/>
  <p:tag name="KSO_WM_TEMPLATE_MASTER_TYPE" val="0"/>
  <p:tag name="KSO_WM_TEMPLATE_COLOR_TYPE" val="1"/>
  <p:tag name="KSO_WM_SLIDE_TYPE" val="text"/>
  <p:tag name="KSO_WM_SLIDE_SUBTYPE" val="pureTxt"/>
  <p:tag name="KSO_WM_SLIDE_ITEM_CNT" val="0"/>
  <p:tag name="KSO_WM_SLIDE_INDEX" val="12"/>
  <p:tag name="KSO_WM_SLIDE_SIZE" val="517.339*54.5228"/>
  <p:tag name="KSO_WM_SLIDE_POSITION" val="248.307*263.655"/>
  <p:tag name="KSO_WM_TAG_VERSION" val="1.0"/>
  <p:tag name="KSO_WM_BEAUTIFY_FLAG" val="#wm#"/>
  <p:tag name="KSO_WM_TEMPLATE_CATEGORY" val="custom"/>
  <p:tag name="KSO_WM_TEMPLATE_INDEX" val="20222738"/>
  <p:tag name="KSO_WM_SLIDE_LAYOUT" val="a_f_h"/>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1-04-01T16:19:02&quot;,&quot;maxSize&quot;:{&quot;size1&quot;:30},&quot;minSize&quot;:{&quot;size1&quot;:18.899999999999999},&quot;normalSize&quot;:{&quot;size1&quot;:23.300000000000001},&quot;subLayout&quot;:[{&quot;id&quot;:&quot;2021-04-01T16:19:02&quot;,&quot;margin&quot;:{&quot;bottom&quot;:0,&quot;left&quot;:1.6929999589920044,&quot;right&quot;:1.6929999589920044,&quot;top&quot;:1.6929999589920044},&quot;type&quot;:0},{&quot;id&quot;:&quot;2021-04-01T16:19:02&quot;,&quot;maxSize&quot;:{&quot;size1&quot;:47.799999999999997},&quot;minSize&quot;:{&quot;size1&quot;:33.299999999999997},&quot;normalSize&quot;:{&quot;size1&quot;:39.299999999999997},&quot;subLayout&quot;:[{&quot;id&quot;:&quot;2021-04-01T16:19:02&quot;,&quot;margin&quot;:{&quot;bottom&quot;:0.026000002399086952,&quot;left&quot;:6.7729997634887695,&quot;right&quot;:6.7729997634887695,&quot;top&quot;:1.9049999713897705},&quot;maxSize&quot;:{&quot;size1&quot;:75.653070947524583},&quot;minSize&quot;:{&quot;size1&quot;:59.75307094752457},&quot;normalSize&quot;:{&quot;size1&quot;:59.75307094752457},&quot;subLayout&quot;:[{&quot;id&quot;:&quot;2021-04-01T16:19:02&quot;,&quot;margin&quot;:{&quot;bottom&quot;:0.046929791569709778,&quot;left&quot;:6.7729997634887695,&quot;right&quot;:6.7729997634887695,&quot;top&quot;:1.9049999713897705},&quot;type&quot;:0},{&quot;id&quot;:&quot;2021-04-01T16:19:02&quot;,&quot;margin&quot;:{&quot;bottom&quot;:0.026000002399086952,&quot;left&quot;:6.7729997634887695,&quot;right&quot;:6.7729997634887695,&quot;top&quot;:0.14886198937892914},&quot;type&quot;:0}],&quot;type&quot;:0},{&quot;id&quot;:&quot;2021-04-01T16:19:02&quot;,&quot;margin&quot;:{&quot;bottom&quot;:2.5399999618530273,&quot;left&quot;:6.7729997634887695,&quot;right&quot;:6.7379999160766602,&quot;top&quot;:1.2699999809265137},&quot;type&quot;:0}],&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ddd3d4d383dce34165fd3"/>
  <p:tag name="KSO_WM_CHIP_FILLPROP" val="[[{&quot;text_align&quot;:&quot;ct&quot;,&quot;text_direction&quot;:&quot;horizontal&quot;,&quot;support_big_font&quot;:false,&quot;picture_toward&quot;:0,&quot;picture_dockside&quot;:[],&quot;fill_id&quot;:&quot;fe414adfeefe4aa4adc8e314faa3e0fb&quot;,&quot;fill_align&quot;:&quot;ct&quot;,&quot;chip_types&quot;:[&quot;header&quot;]},{&quot;text_align&quot;:&quot;lm&quot;,&quot;text_direction&quot;:&quot;horizontal&quot;,&quot;support_big_font&quot;:false,&quot;picture_toward&quot;:0,&quot;picture_dockside&quot;:[],&quot;fill_id&quot;:&quot;2e0fd45758584208a53a950dd1d05fe6&quot;,&quot;fill_align&quot;:&quot;cm&quot;,&quot;chip_types&quot;:[&quot;text&quot;]},{&quot;text_align&quot;:&quot;lm&quot;,&quot;text_direction&quot;:&quot;horizontal&quot;,&quot;support_big_font&quot;:false,&quot;picture_toward&quot;:0,&quot;picture_dockside&quot;:[],&quot;fill_id&quot;:&quot;cf53492862984fec80bf7d55bd74824c&quot;,&quot;fill_align&quot;:&quot;cm&quot;,&quot;chip_types&quot;:[&quot;text&quot;,&quot;picture&quot;]}],[{&quot;text_align&quot;:&quot;ct&quot;,&quot;text_direction&quot;:&quot;horizontal&quot;,&quot;support_big_font&quot;:false,&quot;picture_toward&quot;:0,&quot;picture_dockside&quot;:[],&quot;fill_id&quot;:&quot;fe414adfeefe4aa4adc8e314faa3e0fb&quot;,&quot;fill_align&quot;:&quot;ct&quot;,&quot;chip_types&quot;:[&quot;header&quot;]},{&quot;text_align&quot;:&quot;lm&quot;,&quot;text_direction&quot;:&quot;horizontal&quot;,&quot;support_big_font&quot;:false,&quot;picture_toward&quot;:0,&quot;picture_dockside&quot;:[],&quot;fill_id&quot;:&quot;2e0fd45758584208a53a950dd1d05fe6&quot;,&quot;fill_align&quot;:&quot;cm&quot;,&quot;chip_types&quot;:[&quot;picture&quot;]},{&quot;text_align&quot;:&quot;lm&quot;,&quot;text_direction&quot;:&quot;horizontal&quot;,&quot;support_big_font&quot;:false,&quot;picture_toward&quot;:0,&quot;picture_dockside&quot;:[],&quot;fill_id&quot;:&quot;cf53492862984fec80bf7d55bd74824c&quot;,&quot;fill_align&quot;:&quot;cm&quot;,&quot;chip_types&quot;:[&quot;text&quot;]}]]"/>
  <p:tag name="KSO_WM_CHIP_DECFILLPROP" val="[]"/>
  <p:tag name="KSO_WM_CHIP_GROUPID" val="5f5ee1ca4d6848d78f644aed"/>
  <p:tag name="KSO_WM_SLIDE_BK_DARK_LIGHT" val="2"/>
  <p:tag name="KSO_WM_SLIDE_BACKGROUND_TYPE" val="general"/>
  <p:tag name="KSO_WM_SLIDE_SUPPORT_FEATURE_TYPE" val="0"/>
  <p:tag name="KSO_WM_TEMPLATE_ASSEMBLE_XID" val="606570784054ed1e2fb815d5"/>
  <p:tag name="KSO_WM_TEMPLATE_ASSEMBLE_GROUPID" val="606570784054ed1e2fb815d5"/>
  <p:tag name="KSO_WM_CHIP_COLORING" val="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19.xml><?xml version="1.0" encoding="utf-8"?>
<p:tagLst xmlns:p="http://schemas.openxmlformats.org/presentationml/2006/main">
  <p:tag name="KSO_WM_UNIT_SUBTYPE" val="u"/>
  <p:tag name="KSO_WM_TEMPLATE_CATEGORY" val="chip"/>
  <p:tag name="KSO_WM_TEMPLATE_INDEX" val="20222738"/>
  <p:tag name="KSO_WM_UNIT_TYPE" val="i"/>
  <p:tag name="KSO_WM_UNIT_INDEX" val="1"/>
  <p:tag name="KSO_WM_UNIT_ID" val="chip20222738_8*i*1"/>
  <p:tag name="KSO_WM_BEAUTIFY_FLAG" val="#wm#"/>
  <p:tag name="KSO_WM_TAG_VERSION" val="1.0"/>
  <p:tag name="KSO_WM_CHIP_GROUPID" val="6294204ddb924c3ee398b5a0"/>
  <p:tag name="KSO_WM_CHIP_XID" val="62942e3ddb924c3ee399ac28"/>
  <p:tag name="KSO_WM_UNIT_DEC_AREA_ID" val="350bd73bb186404ba9f839e7a6bb9a5b"/>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5e5ee45ccb724a2db60ef9d998162ed0"/>
</p:tagLst>
</file>

<file path=ppt/tags/tag190.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22738_7*a*1"/>
  <p:tag name="KSO_WM_TEMPLATE_CATEGORY" val="custom"/>
  <p:tag name="KSO_WM_TEMPLATE_INDEX" val="20222738"/>
  <p:tag name="KSO_WM_UNIT_LAYERLEVEL" val="1"/>
  <p:tag name="KSO_WM_TAG_VERSION" val="1.0"/>
  <p:tag name="KSO_WM_BEAUTIFY_FLAG" val="#wm#"/>
  <p:tag name="KSO_WM_UNIT_DEFAULT_FONT" val="54;60;2"/>
  <p:tag name="KSO_WM_UNIT_BLOCK" val="0"/>
  <p:tag name="KSO_WM_UNIT_DEC_AREA_ID" val="1d9e0ab0a4a34f3fbca953f98d05027b"/>
  <p:tag name="KSO_WM_CHIP_GROUPID" val="620cc5482a08b0d86e4d8850"/>
  <p:tag name="KSO_WM_CHIP_XID" val="620cc5482a08b0d86e4d884f"/>
  <p:tag name="KSO_WM_CHIP_FILLAREA_FILL_RULE" val="{&quot;fill_align&quot;:&quot;cm&quot;,&quot;fill_mode&quot;:&quot;adaptive&quot;,&quot;sacle_strategy&quot;:&quot;smart&quot;}"/>
  <p:tag name="KSO_WM_ASSEMBLE_CHIP_INDEX" val="330dc534ab38435b93ada29a044a6ad9"/>
  <p:tag name="KSO_WM_UNIT_TEXT_FILL_FORE_SCHEMECOLOR_INDEX_BRIGHTNESS" val="0"/>
  <p:tag name="KSO_WM_UNIT_TEXT_FILL_FORE_SCHEMECOLOR_INDEX" val="5"/>
  <p:tag name="KSO_WM_UNIT_TEXT_FILL_TYPE" val="1"/>
</p:tagLst>
</file>

<file path=ppt/tags/tag191.xml><?xml version="1.0" encoding="utf-8"?>
<p:tagLst xmlns:p="http://schemas.openxmlformats.org/presentationml/2006/main">
  <p:tag name="KSO_WM_UNIT_PRESET_TEXT" val="第一部分"/>
  <p:tag name="KSO_WM_UNIT_NOCLEAR" val="0"/>
  <p:tag name="KSO_WM_UNIT_VALUE" val="20"/>
  <p:tag name="KSO_WM_UNIT_HIGHLIGHT" val="0"/>
  <p:tag name="KSO_WM_UNIT_COMPATIBLE" val="1"/>
  <p:tag name="KSO_WM_UNIT_DIAGRAM_ISNUMVISUAL" val="0"/>
  <p:tag name="KSO_WM_UNIT_DIAGRAM_ISREFERUNIT" val="0"/>
  <p:tag name="KSO_WM_UNIT_TYPE" val="e"/>
  <p:tag name="KSO_WM_UNIT_INDEX" val="1"/>
  <p:tag name="KSO_WM_UNIT_ID" val="custom20222738_7*e*1"/>
  <p:tag name="KSO_WM_TEMPLATE_CATEGORY" val="custom"/>
  <p:tag name="KSO_WM_TEMPLATE_INDEX" val="20222738"/>
  <p:tag name="KSO_WM_UNIT_LAYERLEVEL" val="1"/>
  <p:tag name="KSO_WM_TAG_VERSION" val="1.0"/>
  <p:tag name="KSO_WM_BEAUTIFY_FLAG" val="#wm#"/>
  <p:tag name="KSO_WM_UNIT_DEFAULT_FONT" val="40;44;2"/>
  <p:tag name="KSO_WM_UNIT_BLOCK" val="0"/>
  <p:tag name="KSO_WM_UNIT_DEC_AREA_ID" val="777ad9b01de14b2cb0ed18b66dc5959f"/>
  <p:tag name="KSO_WM_CHIP_GROUPID" val="620cc5482a08b0d86e4d8850"/>
  <p:tag name="KSO_WM_CHIP_XID" val="620cc5482a08b0d86e4d884f"/>
  <p:tag name="KSO_WM_CHIP_FILLAREA_FILL_RULE" val="{&quot;fill_align&quot;:&quot;cm&quot;,&quot;fill_mode&quot;:&quot;adaptive&quot;,&quot;sacle_strategy&quot;:&quot;smart&quot;}"/>
  <p:tag name="KSO_WM_ASSEMBLE_CHIP_INDEX" val="330dc534ab38435b93ada29a044a6ad9"/>
  <p:tag name="KSO_WM_UNIT_TEXT_FILL_FORE_SCHEMECOLOR_INDEX_BRIGHTNESS" val="0"/>
  <p:tag name="KSO_WM_UNIT_TEXT_FILL_FORE_SCHEMECOLOR_INDEX" val="5"/>
  <p:tag name="KSO_WM_UNIT_TEXT_FILL_TYPE" val="1"/>
</p:tagLst>
</file>

<file path=ppt/tags/tag192.xml><?xml version="1.0" encoding="utf-8"?>
<p:tagLst xmlns:p="http://schemas.openxmlformats.org/presentationml/2006/main">
  <p:tag name="KSO_WM_BEAUTIFY_FLAG" val="#wm#"/>
  <p:tag name="KSO_WM_TEMPLATE_CATEGORY" val="custom"/>
  <p:tag name="KSO_WM_TEMPLATE_INDEX" val="20222738"/>
  <p:tag name="KSO_WM_SLIDE_ID" val="custom20222738_7"/>
  <p:tag name="KSO_WM_TEMPLATE_SUBCATEGORY" val="21"/>
  <p:tag name="KSO_WM_TEMPLATE_MASTER_TYPE" val="1"/>
  <p:tag name="KSO_WM_TEMPLATE_COLOR_TYPE" val="1"/>
  <p:tag name="KSO_WM_SLIDE_ITEM_CNT" val="0"/>
  <p:tag name="KSO_WM_SLIDE_INDEX" val="7"/>
  <p:tag name="KSO_WM_TAG_VERSION" val="1.0"/>
  <p:tag name="KSO_WM_SLIDE_LAYOUT" val="a_e"/>
  <p:tag name="KSO_WM_SLIDE_LAYOUT_CNT" val="1_1"/>
  <p:tag name="KSO_WM_CHIP_INFOS" val="{&quot;type&quot;:0,&quot;layout_type&quot;:&quot;1_NF_R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93191a18adb49c6c1f3d89"/>
  <p:tag name="KSO_WM_CHIP_FILLPROP" val="[[{&quot;text_align&quot;:&quot;rm&quot;,&quot;text_direction&quot;:&quot;horizontal&quot;,&quot;support_big_font&quot;:false,&quot;picture_toward&quot;:0,&quot;picture_dockside&quot;:[],&quot;fill_id&quot;:&quot;3887597eb2d4430e8f5e1a57689f7fd3&quot;,&quot;fill_align&quot;:&quot;rm&quot;,&quot;chip_types&quot;:[&quot;diagram&quot;,&quot;header&quot;]}],[{&quot;text_align&quot;:&quot;cm&quot;,&quot;text_direction&quot;:&quot;horizontal&quot;,&quot;support_big_font&quot;:false,&quot;picture_toward&quot;:0,&quot;picture_dockside&quot;:[],&quot;fill_id&quot;:&quot;3887597eb2d4430e8f5e1a57689f7fd3&quot;,&quot;fill_align&quot;:&quot;cm&quot;,&quot;chip_types&quot;:[&quot;header&quot;]}],[{&quot;text_align&quot;:&quot;lm&quot;,&quot;text_direction&quot;:&quot;horizontal&quot;,&quot;support_big_font&quot;:false,&quot;picture_toward&quot;:0,&quot;picture_dockside&quot;:[],&quot;fill_id&quot;:&quot;3887597eb2d4430e8f5e1a57689f7fd3&quot;,&quot;fill_align&quot;:&quot;lm&quot;,&quot;chip_types&quot;:[&quot;header&quot;]}],[{&quot;text_align&quot;:&quot;lm&quot;,&quot;text_direction&quot;:&quot;horizontal&quot;,&quot;support_big_font&quot;:false,&quot;picture_toward&quot;:0,&quot;picture_dockside&quot;:[],&quot;fill_id&quot;:&quot;3887597eb2d4430e8f5e1a57689f7fd3&quot;,&quot;fill_align&quot;:&quot;lt&quot;,&quot;chip_types&quot;:[&quot;header&quot;]}],[{&quot;text_align&quot;:&quot;lm&quot;,&quot;text_direction&quot;:&quot;horizontal&quot;,&quot;support_big_font&quot;:false,&quot;picture_toward&quot;:0,&quot;picture_dockside&quot;:[],&quot;fill_id&quot;:&quot;3887597eb2d4430e8f5e1a57689f7fd3&quot;,&quot;fill_align&quot;:&quot;lb&quot;,&quot;chip_types&quot;:[&quot;header&quot;]}],[{&quot;text_align&quot;:&quot;lm&quot;,&quot;text_direction&quot;:&quot;horizontal&quot;,&quot;support_big_font&quot;:false,&quot;picture_toward&quot;:0,&quot;picture_dockside&quot;:[],&quot;fill_id&quot;:&quot;3887597eb2d4430e8f5e1a57689f7fd3&quot;,&quot;fill_align&quot;:&quot;cm&quot;,&quot;chip_types&quot;:[&quot;header&quot;]}],[{&quot;text_align&quot;:&quot;cm&quot;,&quot;text_direction&quot;:&quot;horizontal&quot;,&quot;support_big_font&quot;:false,&quot;picture_toward&quot;:0,&quot;picture_dockside&quot;:[],&quot;fill_id&quot;:&quot;3887597eb2d4430e8f5e1a57689f7fd3&quot;,&quot;fill_align&quot;:&quot;lm&quot;,&quot;chip_types&quot;:[&quot;header&quot;]}],[{&quot;text_align&quot;:&quot;cm&quot;,&quot;text_direction&quot;:&quot;horizontal&quot;,&quot;support_big_font&quot;:false,&quot;picture_toward&quot;:0,&quot;picture_dockside&quot;:[],&quot;fill_id&quot;:&quot;3887597eb2d4430e8f5e1a57689f7fd3&quot;,&quot;fill_align&quot;:&quot;lt&quot;,&quot;chip_types&quot;:[&quot;header&quot;]}],[{&quot;text_align&quot;:&quot;cm&quot;,&quot;text_direction&quot;:&quot;horizontal&quot;,&quot;support_big_font&quot;:false,&quot;picture_toward&quot;:0,&quot;picture_dockside&quot;:[],&quot;fill_id&quot;:&quot;3887597eb2d4430e8f5e1a57689f7fd3&quot;,&quot;fill_align&quot;:&quot;lb&quot;,&quot;chip_types&quot;:[&quot;header&quot;]}],[{&quot;text_align&quot;:&quot;rm&quot;,&quot;text_direction&quot;:&quot;horizontal&quot;,&quot;support_big_font&quot;:false,&quot;picture_toward&quot;:0,&quot;picture_dockside&quot;:[],&quot;fill_id&quot;:&quot;3887597eb2d4430e8f5e1a57689f7fd3&quot;,&quot;fill_align&quot;:&quot;rb&quot;,&quot;chip_types&quot;:[&quot;header&quot;]}],[{&quot;text_align&quot;:&quot;rm&quot;,&quot;text_direction&quot;:&quot;horizontal&quot;,&quot;support_big_font&quot;:false,&quot;picture_toward&quot;:0,&quot;picture_dockside&quot;:[],&quot;fill_id&quot;:&quot;3887597eb2d4430e8f5e1a57689f7fd3&quot;,&quot;fill_align&quot;:&quot;rt&quot;,&quot;chip_types&quot;:[&quot;header&quot;]}]]"/>
  <p:tag name="KSO_WM_CHIP_DECFILLPROP" val="[]"/>
  <p:tag name="KSO_WM_CHIP_GROUPID" val="6193191a18adb49c6c1f3d8b"/>
  <p:tag name="KSO_WM_SLIDE_LAYOUT_INFO" val="{&quot;id&quot;:&quot;2022-06-07T15:49:38&quot;,&quot;margin&quot;:{&quot;bottom&quot;:5.7733297348022461,&quot;left&quot;:9.6164531707763672,&quot;right&quot;:1.1486663818359375,&quot;top&quot;:5.7733221054077148},&quot;type&quot;:0}"/>
  <p:tag name="KSO_WM_SLIDE_BK_DARK_LIGHT" val="2"/>
  <p:tag name="KSO_WM_SLIDE_BACKGROUND_TYPE" val="general"/>
  <p:tag name="KSO_WM_SLIDE_SUPPORT_FEATURE_TYPE" val="0"/>
  <p:tag name="KSO_WM_SLIDE_TYPE" val="sectionTitle"/>
  <p:tag name="KSO_WM_CHIP_COLORING" val="1"/>
  <p:tag name="KSO_WM_SLIDE_SUBTYPE" val="pureTxt"/>
  <p:tag name="KSO_WM_TEMPLATE_ASSEMBLE_XID" val="629f030d7459d9b06303efde"/>
  <p:tag name="KSO_WM_TEMPLATE_ASSEMBLE_GROUPID" val="6294204ddb924c3ee398b5a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22738_4*i*1"/>
  <p:tag name="KSO_WM_TEMPLATE_CATEGORY" val="chip"/>
  <p:tag name="KSO_WM_TEMPLATE_INDEX" val="20222738"/>
  <p:tag name="KSO_WM_UNIT_LAYERLEVEL" val="1"/>
  <p:tag name="KSO_WM_TAG_VERSION" val="1.0"/>
  <p:tag name="KSO_WM_BEAUTIFY_FLAG" val="#wm#"/>
  <p:tag name="KSO_WM_CHIP_GROUPID" val="6294204ddb924c3ee398b5a0"/>
  <p:tag name="KSO_WM_CHIP_XID" val="62942e3ddb924c3ee399ae2b"/>
  <p:tag name="KSO_WM_UNIT_DEC_AREA_ID" val="340c24f14b484e478220e2086eb98abb"/>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844cca28caf942369d26d30e295dc5f3"/>
</p:tagLst>
</file>

<file path=ppt/tags/tag2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 name="KSO_WM_UNIT_PLACING_PICTURE_USER_VIEWPORT" val="{&quot;height&quot;:2649.2803149606298,&quot;width&quot;:3986}"/>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 name="KSO_WM_UNIT_PLACING_PICTURE_USER_VIEWPORT" val="{&quot;height&quot;:2649.2803149606298,&quot;width&quot;:3986}"/>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22738_1*a*1"/>
  <p:tag name="KSO_WM_TEMPLATE_CATEGORY" val="custom"/>
  <p:tag name="KSO_WM_TEMPLATE_INDEX" val="20222738"/>
  <p:tag name="KSO_WM_UNIT_LAYERLEVEL" val="1"/>
  <p:tag name="KSO_WM_TAG_VERSION" val="1.0"/>
  <p:tag name="KSO_WM_BEAUTIFY_FLAG" val="#wm#"/>
  <p:tag name="KSO_WM_UNIT_DEFAULT_FONT" val="54;60;2"/>
  <p:tag name="KSO_WM_UNIT_BLOCK" val="0"/>
  <p:tag name="KSO_WM_UNIT_DEC_AREA_ID" val="1d9e0ab0a4a34f3fbca953f98d05027b"/>
  <p:tag name="KSO_WM_CHIP_GROUPID" val="620cc5482a08b0d86e4d8850"/>
  <p:tag name="KSO_WM_CHIP_XID" val="620cc5482a08b0d86e4d884f"/>
  <p:tag name="KSO_WM_CHIP_FILLAREA_FILL_RULE" val="{&quot;fill_align&quot;:&quot;cm&quot;,&quot;fill_mode&quot;:&quot;adaptive&quot;,&quot;sacle_strategy&quot;:&quot;smart&quot;}"/>
  <p:tag name="KSO_WM_ASSEMBLE_CHIP_INDEX" val="330dc534ab38435b93ada29a044a6ad9"/>
  <p:tag name="KSO_WM_UNIT_TEXT_FILL_FORE_SCHEMECOLOR_INDEX_BRIGHTNESS" val="0"/>
  <p:tag name="KSO_WM_UNIT_TEXT_FILL_FORE_SCHEMECOLOR_INDEX" val="5"/>
  <p:tag name="KSO_WM_UNIT_TEXT_FILL_TYPE" val="1"/>
  <p:tag name="KSO_WM_TEMPLATE_ASSEMBLE_XID" val="629f030d7459d9b06303efde"/>
  <p:tag name="KSO_WM_TEMPLATE_ASSEMBLE_GROUPID" val="6294204ddb924c3ee398b5a0"/>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 name="KSO_WM_UNIT_PLACING_PICTURE_USER_VIEWPORT" val="{&quot;height&quot;:2649.2803149606298,&quot;width&quot;:3986}"/>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UNIT_PLACING_PICTURE_USER_VIEWPORT" val="{&quot;height&quot;:6669,&quot;width&quot;:12257}"/>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 name="KSO_WM_UNIT_PLACING_PICTURE_USER_VIEWPORT" val="{&quot;height&quot;:2649.2803149606298,&quot;width&quot;:3986}"/>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 name="KSO_WM_UNIT_PLACING_PICTURE_USER_VIEWPORT" val="{&quot;height&quot;:2649.2803149606298,&quot;width&quot;:3986}"/>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2*i*1"/>
  <p:tag name="KSO_WM_TEMPLATE_CATEGORY" val="custom"/>
  <p:tag name="KSO_WM_TEMPLATE_INDEX" val="20222738"/>
  <p:tag name="KSO_WM_UNIT_LAYERLEVEL" val="1"/>
  <p:tag name="KSO_WM_TAG_VERSION" val="1.0"/>
  <p:tag name="KSO_WM_BEAUTIFY_FLAG" val=""/>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 name="KSO_WM_UNIT_PLACING_PICTURE_USER_VIEWPORT" val="{&quot;height&quot;:2649.2803149606298,&quot;width&quot;:3986}"/>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8*i*1"/>
  <p:tag name="KSO_WM_TEMPLATE_CATEGORY" val="custom"/>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 name="KSO_WM_SLIDE_BACKGROUND_TYPE" val="general"/>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8*i*1"/>
  <p:tag name="KSO_WM_TEMPLATE_CATEGORY" val="custom"/>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8*i*1"/>
  <p:tag name="KSO_WM_TEMPLATE_CATEGORY" val="custom"/>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249.xml><?xml version="1.0" encoding="utf-8"?>
<p:tagLst xmlns:p="http://schemas.openxmlformats.org/presentationml/2006/main">
  <p:tag name="KSO_WM_SLIDE_ID" val="custom20222738_8"/>
  <p:tag name="KSO_WM_TEMPLATE_SUBCATEGORY" val="22"/>
  <p:tag name="KSO_WM_TEMPLATE_MASTER_TYPE" val="0"/>
  <p:tag name="KSO_WM_TEMPLATE_COLOR_TYPE" val="1"/>
  <p:tag name="KSO_WM_SLIDE_TYPE" val="text"/>
  <p:tag name="KSO_WM_SLIDE_SUBTYPE" val="diag"/>
  <p:tag name="KSO_WM_SLIDE_ITEM_CNT" val="2"/>
  <p:tag name="KSO_WM_SLIDE_INDEX" val="8"/>
  <p:tag name="KSO_WM_SLIDE_SIZE" val="477.936*205.616"/>
  <p:tag name="KSO_WM_SLIDE_POSITION" val="268.029*182.852"/>
  <p:tag name="KSO_WM_DIAGRAM_GROUP_CODE" val="l1-2"/>
  <p:tag name="KSO_WM_SLIDE_DIAGTYPE" val="l"/>
  <p:tag name="KSO_WM_TAG_VERSION" val="1.0"/>
  <p:tag name="KSO_WM_BEAUTIFY_FLAG" val="#wm#"/>
  <p:tag name="KSO_WM_TEMPLATE_CATEGORY" val="custom"/>
  <p:tag name="KSO_WM_TEMPLATE_INDEX" val="20222738"/>
  <p:tag name="KSO_WM_SLIDE_LAYOUT" val="l"/>
  <p:tag name="KSO_WM_SLIDE_LAYOUT_CNT" val="1"/>
  <p:tag name="KSO_WM_SLIDE_BACKGROUND_TYPE" val="general"/>
  <p:tag name="KSO_WM_CHIP_COLORING"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Lst>
</file>

<file path=ppt/tags/tag250.xml><?xml version="1.0" encoding="utf-8"?>
<p:tagLst xmlns:p="http://schemas.openxmlformats.org/presentationml/2006/main">
  <p:tag name="KSO_WM_UNIT_BLOCK" val="0"/>
  <p:tag name="KSO_WM_UNIT_DEC_AREA_ID" val="6838960899614afe8003cddd4e7cce3a"/>
  <p:tag name="KSO_WM_UNIT_HIGHLIGHT" val="0"/>
  <p:tag name="KSO_WM_UNIT_COMPATIBLE" val="0"/>
  <p:tag name="KSO_WM_UNIT_DIAGRAM_ISNUMVISUAL" val="0"/>
  <p:tag name="KSO_WM_UNIT_DIAGRAM_ISREFERUNIT" val="0"/>
  <p:tag name="KSO_WM_UNIT_TYPE" val="i"/>
  <p:tag name="KSO_WM_UNIT_INDEX" val="1"/>
  <p:tag name="KSO_WM_UNIT_ID" val="custom20222738_22*i*1"/>
  <p:tag name="KSO_WM_TEMPLATE_CATEGORY" val="custom"/>
  <p:tag name="KSO_WM_TEMPLATE_INDEX" val="20222738"/>
  <p:tag name="KSO_WM_UNIT_LAYERLEVEL" val="1"/>
  <p:tag name="KSO_WM_TAG_VERSION" val="1.0"/>
  <p:tag name="KSO_WM_BEAUTIFY_FLAG" val="#wm#"/>
  <p:tag name="KSO_WM_CHIP_GROUPID" val="620b543ed9f311da4dab6584"/>
  <p:tag name="KSO_WM_CHIP_XID" val="620b543ed9f311da4dab6583"/>
  <p:tag name="KSO_WM_CHIP_FILLAREA_FILL_RULE" val="{&quot;fill_align&quot;:&quot;cm&quot;,&quot;fill_mode&quot;:&quot;adaptive&quot;,&quot;sacle_strategy&quot;:&quot;smart&quot;}"/>
  <p:tag name="KSO_WM_UNIT_DEC_SUPPORTCHANGEPIC" val="0"/>
  <p:tag name="KSO_WM_UNIT_DEC_CHANGEPICRESERVED" val="0"/>
  <p:tag name="KSO_WM_ASSEMBLE_CHIP_INDEX" val="462ff645f69d4a2295fe9cce327003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5"/>
  <p:tag name="KSO_WM_UNIT_TEXT_FILL_TYPE" val="1"/>
  <p:tag name="KSO_WM_UNIT_VALUE" val="3"/>
</p:tagLst>
</file>

<file path=ppt/tags/tag251.xml><?xml version="1.0" encoding="utf-8"?>
<p:tagLst xmlns:p="http://schemas.openxmlformats.org/presentationml/2006/main">
  <p:tag name="KSO_WM_UNIT_BLOCK" val="0"/>
  <p:tag name="KSO_WM_UNIT_DEC_AREA_ID" val="2b982678f147495398d0e9ba9407cab1"/>
  <p:tag name="KSO_WM_UNIT_HIGHLIGHT" val="0"/>
  <p:tag name="KSO_WM_UNIT_COMPATIBLE" val="0"/>
  <p:tag name="KSO_WM_UNIT_DIAGRAM_ISNUMVISUAL" val="0"/>
  <p:tag name="KSO_WM_UNIT_DIAGRAM_ISREFERUNIT" val="0"/>
  <p:tag name="KSO_WM_UNIT_TYPE" val="i"/>
  <p:tag name="KSO_WM_UNIT_INDEX" val="2"/>
  <p:tag name="KSO_WM_UNIT_ID" val="custom20222738_22*i*2"/>
  <p:tag name="KSO_WM_TEMPLATE_CATEGORY" val="custom"/>
  <p:tag name="KSO_WM_TEMPLATE_INDEX" val="20222738"/>
  <p:tag name="KSO_WM_UNIT_LAYERLEVEL" val="1"/>
  <p:tag name="KSO_WM_TAG_VERSION" val="1.0"/>
  <p:tag name="KSO_WM_BEAUTIFY_FLAG" val="#wm#"/>
  <p:tag name="KSO_WM_CHIP_GROUPID" val="620b543ed9f311da4dab6584"/>
  <p:tag name="KSO_WM_CHIP_XID" val="620b543ed9f311da4dab6583"/>
  <p:tag name="KSO_WM_CHIP_FILLAREA_FILL_RULE" val="{&quot;fill_align&quot;:&quot;cm&quot;,&quot;fill_mode&quot;:&quot;adaptive&quot;,&quot;sacle_strategy&quot;:&quot;smart&quot;}"/>
  <p:tag name="KSO_WM_UNIT_DEC_SUPPORTCHANGEPIC" val="0"/>
  <p:tag name="KSO_WM_UNIT_DEC_CHANGEPICRESERVED" val="0"/>
  <p:tag name="KSO_WM_ASSEMBLE_CHIP_INDEX" val="462ff645f69d4a2295fe9cce327003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5"/>
  <p:tag name="KSO_WM_UNIT_TEXT_FILL_TYPE" val="1"/>
  <p:tag name="KSO_WM_UNIT_VALUE" val="3"/>
</p:tagLst>
</file>

<file path=ppt/tags/tag252.xml><?xml version="1.0" encoding="utf-8"?>
<p:tagLst xmlns:p="http://schemas.openxmlformats.org/presentationml/2006/main">
  <p:tag name="KSO_WM_UNIT_DEFAULT_FONT" val="72;80;2"/>
  <p:tag name="KSO_WM_UNIT_BLOCK" val="0"/>
  <p:tag name="KSO_WM_UNIT_DEC_AREA_ID" val="5cc07c952937443aa8f136ae59a61057"/>
  <p:tag name="KSO_WM_UNIT_ISCONTENTSTITLE" val="0"/>
  <p:tag name="KSO_WM_UNIT_ISNUMDGMTITLE" val="0"/>
  <p:tag name="KSO_WM_UNIT_PRESET_TEXT" val="谢谢观看"/>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738_22*a*1"/>
  <p:tag name="KSO_WM_TEMPLATE_CATEGORY" val="custom"/>
  <p:tag name="KSO_WM_TEMPLATE_INDEX" val="20222738"/>
  <p:tag name="KSO_WM_UNIT_LAYERLEVEL" val="1"/>
  <p:tag name="KSO_WM_TAG_VERSION" val="1.0"/>
  <p:tag name="KSO_WM_BEAUTIFY_FLAG" val="#wm#"/>
  <p:tag name="KSO_WM_CHIP_GROUPID" val="620b543ed9f311da4dab6584"/>
  <p:tag name="KSO_WM_CHIP_XID" val="620b543ed9f311da4dab6583"/>
  <p:tag name="KSO_WM_CHIP_FILLAREA_FILL_RULE" val="{&quot;fill_align&quot;:&quot;cm&quot;,&quot;fill_mode&quot;:&quot;adaptive&quot;,&quot;sacle_strategy&quot;:&quot;smart&quot;}"/>
  <p:tag name="KSO_WM_ASSEMBLE_CHIP_INDEX" val="462ff645f69d4a2295fe9cce327003c5"/>
  <p:tag name="KSO_WM_UNIT_TEXT_FILL_FORE_SCHEMECOLOR_INDEX_BRIGHTNESS" val="0"/>
  <p:tag name="KSO_WM_UNIT_TEXT_FILL_FORE_SCHEMECOLOR_INDEX" val="5"/>
  <p:tag name="KSO_WM_UNIT_TEXT_FILL_TYPE" val="1"/>
</p:tagLst>
</file>

<file path=ppt/tags/tag253.xml><?xml version="1.0" encoding="utf-8"?>
<p:tagLst xmlns:p="http://schemas.openxmlformats.org/presentationml/2006/main">
  <p:tag name="KSO_WM_BEAUTIFY_FLAG" val="#wm#"/>
  <p:tag name="KSO_WM_TEMPLATE_CATEGORY" val="custom"/>
  <p:tag name="KSO_WM_TEMPLATE_INDEX" val="20222738"/>
  <p:tag name="KSO_WM_SLIDE_ID" val="custom20222738_22"/>
  <p:tag name="KSO_WM_TEMPLATE_SUBCATEGORY" val="21"/>
  <p:tag name="KSO_WM_TEMPLATE_MASTER_TYPE" val="1"/>
  <p:tag name="KSO_WM_TEMPLATE_COLOR_TYPE" val="1"/>
  <p:tag name="KSO_WM_SLIDE_ITEM_CNT" val="0"/>
  <p:tag name="KSO_WM_SLIDE_INDEX" val="22"/>
  <p:tag name="KSO_WM_TAG_VERSION" val="1.0"/>
  <p:tag name="KSO_WM_SLIDE_LAYOUT" val="a_b"/>
  <p:tag name="KSO_WM_SLIDE_LAYOUT_CNT" val="1_1"/>
  <p:tag name="KSO_WM_CHIP_INFOS" val="{&quot;type&quot;:0,&quot;layout_type&quot;:&quot;1_NF_L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9d9b1e630cfd8f114d27"/>
  <p:tag name="KSO_WM_CHIP_FILLPROP" val="[[{&quot;text_align&quot;:&quot;lm&quot;,&quot;text_direction&quot;:&quot;horizontal&quot;,&quot;support_big_font&quot;:false,&quot;picture_toward&quot;:0,&quot;picture_dockside&quot;:[],&quot;fill_id&quot;:&quot;3b50f7cce9dd429da8d2fb599840cb10&quot;,&quot;fill_align&quot;:&quot;lm&quot;,&quot;chip_types&quot;:[&quot;diagram&quot;,&quot;header&quot;]}],[{&quot;text_align&quot;:&quot;rm&quot;,&quot;text_direction&quot;:&quot;horizontal&quot;,&quot;support_big_font&quot;:false,&quot;picture_toward&quot;:0,&quot;picture_dockside&quot;:[],&quot;fill_id&quot;:&quot;3b50f7cce9dd429da8d2fb599840cb10&quot;,&quot;fill_align&quot;:&quot;rb&quot;,&quot;chip_types&quot;:[&quot;header&quot;]}],[{&quot;text_align&quot;:&quot;rm&quot;,&quot;text_direction&quot;:&quot;horizontal&quot;,&quot;support_big_font&quot;:false,&quot;picture_toward&quot;:0,&quot;picture_dockside&quot;:[],&quot;fill_id&quot;:&quot;3b50f7cce9dd429da8d2fb599840cb10&quot;,&quot;fill_align&quot;:&quot;rt&quot;,&quot;chip_types&quot;:[&quot;header&quot;]}],[{&quot;text_align&quot;:&quot;rm&quot;,&quot;text_direction&quot;:&quot;horizontal&quot;,&quot;support_big_font&quot;:false,&quot;picture_toward&quot;:0,&quot;picture_dockside&quot;:[],&quot;fill_id&quot;:&quot;3b50f7cce9dd429da8d2fb599840cb10&quot;,&quot;fill_align&quot;:&quot;rm&quot;,&quot;chip_types&quot;:[&quot;header&quot;]}],[{&quot;text_align&quot;:&quot;lm&quot;,&quot;text_direction&quot;:&quot;horizontal&quot;,&quot;support_big_font&quot;:false,&quot;picture_toward&quot;:0,&quot;picture_dockside&quot;:[],&quot;fill_id&quot;:&quot;3b50f7cce9dd429da8d2fb599840cb10&quot;,&quot;fill_align&quot;:&quot;lt&quot;,&quot;chip_types&quot;:[&quot;header&quot;]}],[{&quot;text_align&quot;:&quot;cm&quot;,&quot;text_direction&quot;:&quot;horizontal&quot;,&quot;support_big_font&quot;:false,&quot;picture_toward&quot;:0,&quot;picture_dockside&quot;:[],&quot;fill_id&quot;:&quot;3b50f7cce9dd429da8d2fb599840cb10&quot;,&quot;fill_align&quot;:&quot;lt&quot;,&quot;chip_types&quot;:[&quot;header&quot;]}],[{&quot;text_align&quot;:&quot;lm&quot;,&quot;text_direction&quot;:&quot;horizontal&quot;,&quot;support_big_font&quot;:false,&quot;picture_toward&quot;:0,&quot;picture_dockside&quot;:[],&quot;fill_id&quot;:&quot;3b50f7cce9dd429da8d2fb599840cb10&quot;,&quot;fill_align&quot;:&quot;lb&quot;,&quot;chip_types&quot;:[&quot;header&quot;]}],[{&quot;text_align&quot;:&quot;cm&quot;,&quot;text_direction&quot;:&quot;horizontal&quot;,&quot;support_big_font&quot;:false,&quot;picture_toward&quot;:0,&quot;picture_dockside&quot;:[],&quot;fill_id&quot;:&quot;3b50f7cce9dd429da8d2fb599840cb10&quot;,&quot;fill_align&quot;:&quot;lb&quot;,&quot;chip_types&quot;:[&quot;header&quot;]}],[{&quot;text_align&quot;:&quot;l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cm&quot;,&quot;chip_types&quot;:[&quot;header&quot;]}],[{&quot;text_align&quot;:&quot;lm&quot;,&quot;text_direction&quot;:&quot;horizontal&quot;,&quot;support_big_font&quot;:false,&quot;picture_toward&quot;:0,&quot;picture_dockside&quot;:[],&quot;fill_id&quot;:&quot;3b50f7cce9dd429da8d2fb599840cb10&quot;,&quot;fill_align&quot;:&quot;cm&quot;,&quot;chip_types&quot;:[&quot;header&quot;]}],[{&quot;text_align&quot;:&quot;cm&quot;,&quot;text_direction&quot;:&quot;horizontal&quot;,&quot;support_big_font&quot;:false,&quot;picture_toward&quot;:0,&quot;picture_dockside&quot;:[],&quot;fill_id&quot;:&quot;3b50f7cce9dd429da8d2fb599840cb10&quot;,&quot;fill_align&quot;:&quot;ct&quot;,&quot;chip_types&quot;:[&quot;header&quot;]}],[{&quot;text_align&quot;:&quot;lm&quot;,&quot;text_direction&quot;:&quot;horizontal&quot;,&quot;support_big_font&quot;:false,&quot;picture_toward&quot;:0,&quot;picture_dockside&quot;:[],&quot;fill_id&quot;:&quot;3b50f7cce9dd429da8d2fb599840cb10&quot;,&quot;fill_align&quot;:&quot;ct&quot;,&quot;chip_types&quot;:[&quot;header&quot;]}],[{&quot;text_align&quot;:&quot;cm&quot;,&quot;text_direction&quot;:&quot;horizontal&quot;,&quot;support_big_font&quot;:false,&quot;picture_toward&quot;:0,&quot;picture_dockside&quot;:[],&quot;fill_id&quot;:&quot;3b50f7cce9dd429da8d2fb599840cb10&quot;,&quot;fill_align&quot;:&quot;cb&quot;,&quot;chip_types&quot;:[&quot;header&quot;]}],[{&quot;text_align&quot;:&quot;lm&quot;,&quot;text_direction&quot;:&quot;horizontal&quot;,&quot;support_big_font&quot;:false,&quot;picture_toward&quot;:0,&quot;picture_dockside&quot;:[],&quot;fill_id&quot;:&quot;3b50f7cce9dd429da8d2fb599840cb10&quot;,&quot;fill_align&quot;:&quot;cb&quot;,&quot;chip_types&quot;:[&quot;header&quot;]}]]"/>
  <p:tag name="KSO_WM_CHIP_DECFILLPROP" val="[]"/>
  <p:tag name="KSO_WM_CHIP_GROUPID" val="614a9d9b1e630cfd8f114d26"/>
  <p:tag name="KSO_WM_SLIDE_LAYOUT_INFO" val="{&quot;id&quot;:&quot;2022-06-07T15:49:42&quot;,&quot;margin&quot;:{&quot;bottom&quot;:5.6186065673828125,&quot;left&quot;:1.7853416204452515,&quot;right&quot;:15.148599624633789,&quot;top&quot;:7.2325649261474609},&quot;type&quot;:0}"/>
  <p:tag name="KSO_WM_SLIDE_BK_DARK_LIGHT" val="2"/>
  <p:tag name="KSO_WM_SLIDE_BACKGROUND_TYPE" val="general"/>
  <p:tag name="KSO_WM_SLIDE_SUPPORT_FEATURE_TYPE" val="0"/>
  <p:tag name="KSO_WM_SLIDE_TYPE" val="endPage"/>
  <p:tag name="KSO_WM_CHIP_COLORING" val="1"/>
  <p:tag name="KSO_WM_SLIDE_SUBTYPE" val="pureTxt"/>
  <p:tag name="KSO_WM_TEMPLATE_ASSEMBLE_XID" val="629f030f7459d9b06303f134"/>
  <p:tag name="KSO_WM_TEMPLATE_ASSEMBLE_GROUPID" val="6294204ddb924c3ee398b5a0"/>
</p:tagLst>
</file>

<file path=ppt/tags/tag254.xml><?xml version="1.0" encoding="utf-8"?>
<p:tagLst xmlns:p="http://schemas.openxmlformats.org/presentationml/2006/main">
  <p:tag name="COMMONDATA" val="eyJoZGlkIjoiZTNiMmJjMGUyMDNhMGI0MjllZTc4OTE3ODRjOTBjMWQifQ=="/>
  <p:tag name="KSO_WPP_MARK_KEY" val="beed365e-1e99-4916-95aa-bfd3b6cc5b08"/>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Lst>
</file>

<file path=ppt/tags/tag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3*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e28"/>
  <p:tag name="KSO_WM_UNIT_DEC_AREA_ID" val="cc42a12d027c4318918c54d61fa38090"/>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421bfb037a584360b366866ee2212152"/>
</p:tagLst>
</file>

<file path=ppt/tags/tag3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3.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8*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a10"/>
  <p:tag name="KSO_WM_UNIT_DEC_AREA_ID" val="09376eac4cda4f9ea3773aa3a00c2b1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1500187b8824dc9baa577501a90cbd0"/>
  <p:tag name="KSO_WM_UNIT_FILL_FORE_SCHEMECOLOR_INDEX_BRIGHTNESS" val="0"/>
  <p:tag name="KSO_WM_UNIT_FILL_FORE_SCHEMECOLOR_INDEX" val="14"/>
  <p:tag name="KSO_WM_UNIT_FILL_TYPE" val="1"/>
  <p:tag name="KSO_WM_UNIT_TEXT_FILL_FORE_SCHEMECOLOR_INDEX_BRIGHTNESS" val="0.25"/>
  <p:tag name="KSO_WM_UNIT_TEXT_FILL_FORE_SCHEMECOLOR_INDEX" val="13"/>
  <p:tag name="KSO_WM_UNIT_TEXT_FILL_TYPE" val="1"/>
</p:tagLst>
</file>

<file path=ppt/tags/tag45.xml><?xml version="1.0" encoding="utf-8"?>
<p:tagLst xmlns:p="http://schemas.openxmlformats.org/presentationml/2006/main">
  <p:tag name="KSO_WM_UNIT_SUBTYPE" val="t"/>
  <p:tag name="KSO_WM_TEMPLATE_CATEGORY" val="chip"/>
  <p:tag name="KSO_WM_TEMPLATE_INDEX" val="20222738"/>
  <p:tag name="KSO_WM_UNIT_TYPE" val="i"/>
  <p:tag name="KSO_WM_UNIT_INDEX" val="1"/>
  <p:tag name="KSO_WM_UNIT_ID" val="chip20222738_19*i*1"/>
  <p:tag name="KSO_WM_BEAUTIFY_FLAG" val="#wm#"/>
  <p:tag name="KSO_WM_TAG_VERSION" val="1.0"/>
  <p:tag name="KSO_WM_CHIP_GROUPID" val="6294204ddb924c3ee398b5a0"/>
  <p:tag name="KSO_WM_CHIP_XID" val="62942e3ddb924c3ee399a9b2"/>
  <p:tag name="KSO_WM_UNIT_DEC_AREA_ID" val="e82827fdd5754c5f8d35492b58b295c1"/>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76bac8ffac3c4b5e941c174f985b0ff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20*i*1"/>
  <p:tag name="KSO_WM_TEMPLATE_CATEGORY" val="chip"/>
  <p:tag name="KSO_WM_TEMPLATE_INDEX" val="20222738"/>
  <p:tag name="KSO_WM_UNIT_LAYERLEVEL" val="1"/>
  <p:tag name="KSO_WM_TAG_VERSION" val="1.0"/>
  <p:tag name="KSO_WM_BEAUTIFY_FLAG" val="#wm#"/>
  <p:tag name="KSO_WM_UNIT_SUBTYPE" val="u"/>
  <p:tag name="KSO_WM_UNIT_TYPE" val="i"/>
  <p:tag name="KSO_WM_UNIT_INDEX" val="1"/>
  <p:tag name="KSO_WM_CHIP_GROUPID" val="6294204ddb924c3ee398b5a0"/>
  <p:tag name="KSO_WM_CHIP_XID" val="62942e3ddb924c3ee399aa05"/>
  <p:tag name="KSO_WM_UNIT_DEC_AREA_ID" val="080431e698484c7c8e19ef9c77f98095"/>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d68e3f5122784b239d364ce5808c6106"/>
</p:tagLst>
</file>

<file path=ppt/tags/tag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3.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a*1"/>
  <p:tag name="KSO_WM_TEMPLATE_CATEGORY" val="custom"/>
  <p:tag name="KSO_WM_TEMPLATE_INDEX" val="20222738"/>
  <p:tag name="KSO_WM_UNIT_LAYERLEVEL" val="1"/>
  <p:tag name="KSO_WM_TAG_VERSION" val="1.0"/>
  <p:tag name="KSO_WM_BEAUTIFY_FLAG" val="#wm#"/>
  <p:tag name="KSO_WM_UNIT_DEFAULT_FONT" val="60;66;2"/>
  <p:tag name="KSO_WM_UNIT_BLOCK" val="0"/>
  <p:tag name="KSO_WM_UNIT_DEC_AREA_ID" val="8d7fbaa893da40c8bb5b633b7ae3df40"/>
  <p:tag name="KSO_WM_UNIT_ISCONTENTSTITLE" val="0"/>
  <p:tag name="KSO_WM_UNIT_ISNUMDGMTITLE" val="0"/>
  <p:tag name="KSO_WM_UNIT_PRESET_TEXT" val="简约财务会计工作报告"/>
  <p:tag name="KSO_WM_UNIT_NOCLEAR" val="0"/>
  <p:tag name="KSO_WM_UNIT_VALUE" val="12"/>
  <p:tag name="KSO_WM_UNIT_TYPE" val="a"/>
  <p:tag name="KSO_WM_UNIT_INDEX" val="1"/>
  <p:tag name="KSO_WM_CHIP_GROUPID" val="6242763a827a54cc053e3c5a"/>
  <p:tag name="KSO_WM_CHIP_XID" val="6242763a827a54cc053e3c57"/>
  <p:tag name="KSO_WM_CHIP_FILLAREA_FILL_RULE" val="{&quot;fill_align&quot;:&quot;cm&quot;,&quot;fill_mode&quot;:&quot;adaptive&quot;,&quot;sacle_strategy&quot;:&quot;smart&quot;}"/>
  <p:tag name="KSO_WM_ASSEMBLE_CHIP_INDEX" val="a82ad42c3a7b469a8cdac186bd480e86"/>
  <p:tag name="KSO_WM_UNIT_TEXT_FILL_FORE_SCHEMECOLOR_INDEX_BRIGHTNESS" val="0"/>
  <p:tag name="KSO_WM_UNIT_TEXT_FILL_FORE_SCHEMECOLOR_INDEX" val="5"/>
  <p:tag name="KSO_WM_UNIT_TEXT_FILL_TYPE" val="1"/>
  <p:tag name="KSO_WM_TEMPLATE_ASSEMBLE_XID" val="629f030e7459d9b06303f0de"/>
  <p:tag name="KSO_WM_TEMPLATE_ASSEMBLE_GROUPID" val="6294204ddb924c3ee398b5a0"/>
</p:tagLst>
</file>

<file path=ppt/tags/tag7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Lst>
</file>

<file path=ppt/tags/tag74.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6.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0*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b50"/>
  <p:tag name="KSO_WM_UNIT_DEC_AREA_ID" val="7777ef2f5d504991ae2f9b2fc915c46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d1a6693aaa64c3fb105961092f65dfe"/>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2*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a5f"/>
  <p:tag name="KSO_WM_UNIT_DEC_AREA_ID" val="0668cd46636a48ca91d98b8f2205cd19"/>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8b8fb6f459384d828f08ec18856155e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22738_1*f*1"/>
  <p:tag name="KSO_WM_TEMPLATE_CATEGORY" val="custom"/>
  <p:tag name="KSO_WM_TEMPLATE_INDEX" val="20222738"/>
  <p:tag name="KSO_WM_UNIT_LAYERLEVEL" val="1"/>
  <p:tag name="KSO_WM_TAG_VERSION" val="1.0"/>
  <p:tag name="KSO_WM_BEAUTIFY_FLAG" val="#wm#"/>
  <p:tag name="KSO_WM_UNIT_DEFAULT_FONT" val="18;22;2"/>
  <p:tag name="KSO_WM_UNIT_BLOCK" val="0"/>
  <p:tag name="KSO_WM_UNIT_DEC_AREA_ID" val="bbdf4cf7389541d6929e237e4140fac6"/>
  <p:tag name="KSO_WM_UNIT_SUBTYPE" val="a"/>
  <p:tag name="KSO_WM_UNIT_PRESET_TEXT" val="单击此处添加您的正文"/>
  <p:tag name="KSO_WM_UNIT_NOCLEAR" val="0"/>
  <p:tag name="KSO_WM_UNIT_VALUE" val="58"/>
  <p:tag name="KSO_WM_UNIT_TYPE" val="f"/>
  <p:tag name="KSO_WM_UNIT_INDEX" val="1"/>
  <p:tag name="KSO_WM_CHIP_GROUPID" val="6242763a827a54cc053e3c5a"/>
  <p:tag name="KSO_WM_CHIP_XID" val="6242763a827a54cc053e3c57"/>
  <p:tag name="KSO_WM_CHIP_FILLAREA_FILL_RULE" val="{&quot;fill_align&quot;:&quot;cm&quot;,&quot;fill_mode&quot;:&quot;adaptive&quot;,&quot;sacle_strategy&quot;:&quot;smart&quot;}"/>
  <p:tag name="KSO_WM_ASSEMBLE_CHIP_INDEX" val="a82ad42c3a7b469a8cdac186bd480e86"/>
  <p:tag name="KSO_WM_UNIT_TEXT_FILL_FORE_SCHEMECOLOR_INDEX_BRIGHTNESS" val="0"/>
  <p:tag name="KSO_WM_UNIT_TEXT_FILL_FORE_SCHEMECOLOR_INDEX" val="5"/>
  <p:tag name="KSO_WM_UNIT_TEXT_FILL_TYPE" val="1"/>
  <p:tag name="KSO_WM_TEMPLATE_ASSEMBLE_XID" val="629f030e7459d9b06303f0de"/>
  <p:tag name="KSO_WM_TEMPLATE_ASSEMBLE_GROUPID" val="6294204ddb924c3ee398b5a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1*i*1"/>
  <p:tag name="KSO_WM_TEMPLATE_CATEGORY" val="chip"/>
  <p:tag name="KSO_WM_TEMPLATE_INDEX" val="20222738"/>
  <p:tag name="KSO_WM_UNIT_LAYERLEVEL" val="1"/>
  <p:tag name="KSO_WM_TAG_VERSION" val="1.0"/>
  <p:tag name="KSO_WM_BEAUTIFY_FLAG" val="#wm#"/>
  <p:tag name="KSO_WM_UNIT_SUBTYPE" val="u"/>
  <p:tag name="KSO_WM_UNIT_TYPE" val="i"/>
  <p:tag name="KSO_WM_UNIT_INDEX" val="1"/>
  <p:tag name="KSO_WM_CHIP_GROUPID" val="6294204ddb924c3ee398b5a0"/>
  <p:tag name="KSO_WM_CHIP_XID" val="62942e3ddb924c3ee399ab01"/>
  <p:tag name="KSO_WM_UNIT_DEC_AREA_ID" val="26db171256c74707806a1d0e93ac4f8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949b359a7d52463d80216c8824636c43"/>
</p:tagLst>
</file>

<file path=ppt/tags/tag8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8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83.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84.xml><?xml version="1.0" encoding="utf-8"?>
<p:tagLst xmlns:p="http://schemas.openxmlformats.org/presentationml/2006/main">
  <p:tag name="KSO_WM_UNIT_DEFAULT_FONT" val="72;80;2"/>
  <p:tag name="KSO_WM_UNIT_BLOCK" val="0"/>
  <p:tag name="KSO_WM_UNIT_DEC_AREA_ID" val="5cc07c952937443aa8f136ae59a61057"/>
  <p:tag name="KSO_WM_UNIT_ISCONTENTSTITLE" val="0"/>
  <p:tag name="KSO_WM_UNIT_ISNUMDGMTITLE" val="0"/>
  <p:tag name="KSO_WM_UNIT_PRESET_TEXT" val="谢谢观看"/>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738_1*a*1"/>
  <p:tag name="KSO_WM_TEMPLATE_CATEGORY" val="custom"/>
  <p:tag name="KSO_WM_TEMPLATE_INDEX" val="20222738"/>
  <p:tag name="KSO_WM_UNIT_LAYERLEVEL" val="1"/>
  <p:tag name="KSO_WM_TAG_VERSION" val="1.0"/>
  <p:tag name="KSO_WM_BEAUTIFY_FLAG" val="#wm#"/>
  <p:tag name="KSO_WM_CHIP_GROUPID" val="620b543ed9f311da4dab6584"/>
  <p:tag name="KSO_WM_CHIP_XID" val="620b543ed9f311da4dab6583"/>
  <p:tag name="KSO_WM_CHIP_FILLAREA_FILL_RULE" val="{&quot;fill_align&quot;:&quot;cm&quot;,&quot;fill_mode&quot;:&quot;adaptive&quot;,&quot;sacle_strategy&quot;:&quot;smart&quot;}"/>
  <p:tag name="KSO_WM_ASSEMBLE_CHIP_INDEX" val="462ff645f69d4a2295fe9cce327003c5"/>
  <p:tag name="KSO_WM_UNIT_TEXT_FILL_FORE_SCHEMECOLOR_INDEX_BRIGHTNESS" val="0"/>
  <p:tag name="KSO_WM_UNIT_TEXT_FILL_FORE_SCHEMECOLOR_INDEX" val="5"/>
  <p:tag name="KSO_WM_UNIT_TEXT_FILL_TYPE" val="1"/>
  <p:tag name="KSO_WM_TEMPLATE_ASSEMBLE_XID" val="629f030f7459d9b06303f134"/>
  <p:tag name="KSO_WM_TEMPLATE_ASSEMBLE_GROUPID" val="6294204ddb924c3ee398b5a0"/>
</p:tagLst>
</file>

<file path=ppt/tags/tag85.xml><?xml version="1.0" encoding="utf-8"?>
<p:tagLst xmlns:p="http://schemas.openxmlformats.org/presentationml/2006/main">
  <p:tag name="KSO_WM_UNIT_DEFAULT_FONT" val="20;26;2"/>
  <p:tag name="KSO_WM_UNIT_BLOCK" val="0"/>
  <p:tag name="KSO_WM_UNIT_DEC_AREA_ID" val="f7e870ca87864e2f8ed6b2d3b0ecf740"/>
  <p:tag name="KSO_WM_UNIT_ISCONTENTSTITLE" val="0"/>
  <p:tag name="KSO_WM_UNIT_ISNUMDGMTITLE" val="0"/>
  <p:tag name="KSO_WM_UNIT_PRESET_TEXT" val="单击此处添加副标题"/>
  <p:tag name="KSO_WM_UNIT_NOCLEAR" val="0"/>
  <p:tag name="KSO_WM_UNIT_VALUE" val="38"/>
  <p:tag name="KSO_WM_UNIT_HIGHLIGHT" val="0"/>
  <p:tag name="KSO_WM_UNIT_COMPATIBLE" val="0"/>
  <p:tag name="KSO_WM_UNIT_DIAGRAM_ISNUMVISUAL" val="0"/>
  <p:tag name="KSO_WM_UNIT_DIAGRAM_ISREFERUNIT" val="0"/>
  <p:tag name="KSO_WM_UNIT_TYPE" val="b"/>
  <p:tag name="KSO_WM_UNIT_INDEX" val="1"/>
  <p:tag name="KSO_WM_UNIT_ID" val="custom20222738_1*b*1"/>
  <p:tag name="KSO_WM_TEMPLATE_CATEGORY" val="custom"/>
  <p:tag name="KSO_WM_TEMPLATE_INDEX" val="20222738"/>
  <p:tag name="KSO_WM_UNIT_LAYERLEVEL" val="1"/>
  <p:tag name="KSO_WM_TAG_VERSION" val="1.0"/>
  <p:tag name="KSO_WM_BEAUTIFY_FLAG" val="#wm#"/>
  <p:tag name="KSO_WM_CHIP_GROUPID" val="620b543ed9f311da4dab6584"/>
  <p:tag name="KSO_WM_CHIP_XID" val="620b543ed9f311da4dab6583"/>
  <p:tag name="KSO_WM_CHIP_FILLAREA_FILL_RULE" val="{&quot;fill_align&quot;:&quot;cm&quot;,&quot;fill_mode&quot;:&quot;adaptive&quot;,&quot;sacle_strategy&quot;:&quot;smart&quot;}"/>
  <p:tag name="KSO_WM_ASSEMBLE_CHIP_INDEX" val="462ff645f69d4a2295fe9cce327003c5"/>
  <p:tag name="KSO_WM_UNIT_TEXT_FILL_FORE_SCHEMECOLOR_INDEX_BRIGHTNESS" val="0"/>
  <p:tag name="KSO_WM_UNIT_TEXT_FILL_FORE_SCHEMECOLOR_INDEX" val="5"/>
  <p:tag name="KSO_WM_UNIT_TEXT_FILL_TYPE" val="1"/>
  <p:tag name="KSO_WM_TEMPLATE_ASSEMBLE_XID" val="629f030f7459d9b06303f134"/>
  <p:tag name="KSO_WM_TEMPLATE_ASSEMBLE_GROUPID" val="6294204ddb924c3ee398b5a0"/>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 name="KSO_WM_SLIDE_BACKGROUND_TYPE" val="general"/>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6*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f"/>
  <p:tag name="KSO_WM_UNIT_DEC_AREA_ID" val="b3d179ee50c34b9fa2a6aacd0b811941"/>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2115ea7d64a4eaea5e490c3fa607b07"/>
  <p:tag name="KSO_WM_SLIDE_BACKGROUND_TYPE" val="general"/>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f92ff05c78c94743bb1cb585cf2c8c1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4a2199ac97143469642192123a9ef05"/>
  <p:tag name="KSO_WM_SLIDE_BACKGROUND_TYPE" val="general"/>
</p:tagLst>
</file>

<file path=ppt/tags/tag89.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08db07016e85428e94cf388d3cb4997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8620bef30824e60a202ebf79ba17741"/>
</p:tagLst>
</file>

<file path=ppt/tags/tag90.xml><?xml version="1.0" encoding="utf-8"?>
<p:tagLst xmlns:p="http://schemas.openxmlformats.org/presentationml/2006/main">
  <p:tag name="KSO_WM_SLIDE_BACKGROUND_TYPE" val="general"/>
  <p:tag name="KSO_WM_UNIT_TEXT_FILL_FORE_SCHEMECOLOR_INDEX_BRIGHTNESS" val="0.15"/>
  <p:tag name="KSO_WM_UNIT_TEXT_FILL_FORE_SCHEMECOLOR_INDEX" val="1"/>
  <p:tag name="KSO_WM_UNIT_TEXT_FILL_TYPE" val="1"/>
</p:tagLst>
</file>

<file path=ppt/tags/tag91.xml><?xml version="1.0" encoding="utf-8"?>
<p:tagLst xmlns:p="http://schemas.openxmlformats.org/presentationml/2006/main">
  <p:tag name="KSO_WM_SLIDE_BACKGROUND_TYPE" val="general"/>
  <p:tag name="KSO_WM_UNIT_TEXT_FILL_FORE_SCHEMECOLOR_INDEX_BRIGHTNESS" val="0.15"/>
  <p:tag name="KSO_WM_UNIT_TEXT_FILL_FORE_SCHEMECOLOR_INDEX" val="1"/>
  <p:tag name="KSO_WM_UNIT_TEXT_FILL_TYPE" val="1"/>
</p:tagLst>
</file>

<file path=ppt/tags/tag92.xml><?xml version="1.0" encoding="utf-8"?>
<p:tagLst xmlns:p="http://schemas.openxmlformats.org/presentationml/2006/main">
  <p:tag name="KSO_WM_SLIDE_BACKGROUND_TYPE" val="general"/>
  <p:tag name="KSO_WM_UNIT_TEXT_FILL_FORE_SCHEMECOLOR_INDEX_BRIGHTNESS" val="0.15"/>
  <p:tag name="KSO_WM_UNIT_TEXT_FILL_FORE_SCHEMECOLOR_INDEX" val="1"/>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4*i*1"/>
  <p:tag name="KSO_WM_TEMPLATE_CATEGORY" val="chip"/>
  <p:tag name="KSO_WM_TEMPLATE_INDEX" val="20222738"/>
  <p:tag name="KSO_WM_UNIT_LAYERLEVEL" val="1"/>
  <p:tag name="KSO_WM_TAG_VERSION" val="1.0"/>
  <p:tag name="KSO_WM_BEAUTIFY_FLAG" val="#wm#"/>
  <p:tag name="KSO_WM_UNIT_SUBTYPE" val="v"/>
  <p:tag name="KSO_WM_UNIT_TYPE" val="i"/>
  <p:tag name="KSO_WM_UNIT_INDEX" val="1"/>
  <p:tag name="KSO_WM_CHIP_GROUPID" val="6294204ddb924c3ee398b5a0"/>
  <p:tag name="KSO_WM_CHIP_XID" val="62942e3ddb924c3ee399ace7"/>
  <p:tag name="KSO_WM_UNIT_DEC_AREA_ID" val="9879cce85566423e884f4bc05d27e2a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b2522ef207e4607a7739b738ab4f9d0"/>
  <p:tag name="KSO_WM_SLIDE_BACKGROUND_TYPE" val="frame"/>
</p:tagLst>
</file>

<file path=ppt/tags/tag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673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673"/>
  <p:tag name="KSO_WM_CHIP_GROUPID" val="61837e08a6a891b1f9db06c4"/>
  <p:tag name="KSO_WM_CHIP_XID" val="618b7c5318adb49c6c1f29b3"/>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2738_15*i*1"/>
  <p:tag name="KSO_WM_TEMPLATE_CATEGORY" val="chip"/>
  <p:tag name="KSO_WM_TEMPLATE_INDEX" val="20222738"/>
  <p:tag name="KSO_WM_UNIT_LAYERLEVEL" val="1"/>
  <p:tag name="KSO_WM_TAG_VERSION" val="1.0"/>
  <p:tag name="KSO_WM_BEAUTIFY_FLAG" val="#wm#"/>
  <p:tag name="KSO_WM_UNIT_SUBTYPE" val="t"/>
  <p:tag name="KSO_WM_UNIT_TYPE" val="i"/>
  <p:tag name="KSO_WM_UNIT_INDEX" val="1"/>
  <p:tag name="KSO_WM_CHIP_GROUPID" val="6294204ddb924c3ee398b5a0"/>
  <p:tag name="KSO_WM_CHIP_XID" val="62942e3ddb924c3ee399acc4"/>
  <p:tag name="KSO_WM_UNIT_DEC_AREA_ID" val="ea89feb0628945f6b7ed727d5659183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f2807848b9b14313a5ca0d6230100ca0"/>
  <p:tag name="KSO_WM_SLIDE_BACKGROUND_TYPE" val="frame"/>
</p:tagLst>
</file>

<file path=ppt/tags/tag96.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7.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SLIDE_BACKGROUND_TYPE" val="frame"/>
  <p:tag name="KSO_WM_UNIT_TEXT_FILL_FORE_SCHEMECOLOR_INDEX_BRIGHTNESS" val="0.15"/>
  <p:tag name="KSO_WM_UNIT_TEXT_FILL_FORE_SCHEMECOLOR_INDEX" val="1"/>
  <p:tag name="KSO_WM_UNIT_TEXT_FILL_TYPE" val="1"/>
</p:tagLst>
</file>

<file path=ppt/tags/tag99.xml><?xml version="1.0" encoding="utf-8"?>
<p:tagLst xmlns:p="http://schemas.openxmlformats.org/presentationml/2006/main">
  <p:tag name="KSO_WM_SLIDE_BACKGROUND_TYPE" val="frame"/>
  <p:tag name="KSO_WM_UNIT_TEXT_FILL_FORE_SCHEMECOLOR_INDEX_BRIGHTNESS" val="0.15"/>
  <p:tag name="KSO_WM_UNIT_TEXT_FILL_FORE_SCHEMECOLOR_INDEX" val="1"/>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Adjacency">
      <a:dk1>
        <a:srgbClr val="000000"/>
      </a:dk1>
      <a:lt1>
        <a:srgbClr val="FFFFFF"/>
      </a:lt1>
      <a:dk2>
        <a:srgbClr val="EED4C3"/>
      </a:dk2>
      <a:lt2>
        <a:srgbClr val="FFFFFF"/>
      </a:lt2>
      <a:accent1>
        <a:srgbClr val="E2AF8C"/>
      </a:accent1>
      <a:accent2>
        <a:srgbClr val="F2B38A"/>
      </a:accent2>
      <a:accent3>
        <a:srgbClr val="EEBA97"/>
      </a:accent3>
      <a:accent4>
        <a:srgbClr val="F4C4A4"/>
      </a:accent4>
      <a:accent5>
        <a:srgbClr val="F7C9AA"/>
      </a:accent5>
      <a:accent6>
        <a:srgbClr val="F4D1BA"/>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5598</Words>
  <Application>WPS 演示</Application>
  <PresentationFormat>宽屏</PresentationFormat>
  <Paragraphs>148</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Arial</vt:lpstr>
      <vt:lpstr>宋体</vt:lpstr>
      <vt:lpstr>Wingdings</vt:lpstr>
      <vt:lpstr>汉仪中简黑简</vt:lpstr>
      <vt:lpstr>黑体</vt:lpstr>
      <vt:lpstr>汉仪菱心体简</vt:lpstr>
      <vt:lpstr>汉仪旗黑-90S</vt:lpstr>
      <vt:lpstr>微软雅黑</vt:lpstr>
      <vt:lpstr>汉仪旗黑</vt:lpstr>
      <vt:lpstr>Calibri</vt:lpstr>
      <vt:lpstr>Segoe UI</vt:lpstr>
      <vt:lpstr>Arial Unicode MS</vt:lpstr>
      <vt:lpstr>等线</vt:lpstr>
      <vt:lpstr>Office 主题</vt:lpstr>
      <vt:lpstr>2_Office 主题​​</vt:lpstr>
      <vt:lpstr>MORE FOOD = LESS WEIGHT?</vt:lpstr>
      <vt:lpstr>More Food = Less Weight ?</vt:lpstr>
      <vt:lpstr>PowerPoint 演示文稿</vt:lpstr>
      <vt:lpstr>Introduction</vt:lpstr>
      <vt:lpstr>PowerPoint 演示文稿</vt:lpstr>
      <vt:lpstr>BAT(brown adipose tissue)</vt:lpstr>
      <vt:lpstr>Secretin Induces Satiation</vt:lpstr>
      <vt:lpstr> BAT thermogenesis</vt:lpstr>
      <vt:lpstr> BAT thermogenesis</vt:lpstr>
      <vt:lpstr>Abundant Expression of the Secretin Receptor in Brown Adipocytes</vt:lpstr>
      <vt:lpstr>Secretin Activates Thermogenesis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Cic'i</dc:creator>
  <cp:lastModifiedBy>，</cp:lastModifiedBy>
  <cp:revision>11</cp:revision>
  <dcterms:created xsi:type="dcterms:W3CDTF">2023-07-02T16:22:00Z</dcterms:created>
  <dcterms:modified xsi:type="dcterms:W3CDTF">2023-07-16T09:28:36Z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526EA839F8554C169506067FD314C2C0_12</vt:lpwstr>
  </property>
  <property fmtid="{D5CDD505-2E9C-101B-9397-08002B2CF9AE}" pid="3" name="KSOProductBuildVer">
    <vt:lpwstr>2052-11.1.0.14309</vt:lpwstr>
  </property>
</Properties>
</file>